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289" r:id="rId4"/>
    <p:sldId id="28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4" r:id="rId14"/>
    <p:sldId id="286" r:id="rId15"/>
    <p:sldId id="287" r:id="rId16"/>
    <p:sldId id="291" r:id="rId17"/>
    <p:sldId id="269" r:id="rId1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5F5F5F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5F5F5F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5F5F5F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5F5F5F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5F5F5F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rgbClr val="5F5F5F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rgbClr val="5F5F5F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rgbClr val="5F5F5F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rgbClr val="5F5F5F"/>
        </a:solidFill>
        <a:latin typeface="Times New Roman" pitchFamily="18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DA0000"/>
    <a:srgbClr val="6699FF"/>
    <a:srgbClr val="FF6600"/>
    <a:srgbClr val="FFCC66"/>
    <a:srgbClr val="5F5F5F"/>
    <a:srgbClr val="0000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83" autoAdjust="0"/>
  </p:normalViewPr>
  <p:slideViewPr>
    <p:cSldViewPr>
      <p:cViewPr>
        <p:scale>
          <a:sx n="72" d="100"/>
          <a:sy n="72" d="100"/>
        </p:scale>
        <p:origin x="-1174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66EB03-1FA9-4999-A128-17108BFB4A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 userDrawn="1"/>
        </p:nvSpPr>
        <p:spPr bwMode="auto">
          <a:xfrm flipV="1">
            <a:off x="-25400" y="5854700"/>
            <a:ext cx="9194800" cy="927100"/>
          </a:xfrm>
          <a:prstGeom prst="line">
            <a:avLst/>
          </a:prstGeom>
          <a:noFill/>
          <a:ln w="57150">
            <a:solidFill>
              <a:srgbClr val="DA00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anchor="ctr"/>
          <a:lstStyle/>
          <a:p>
            <a:pPr algn="r"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 flipV="1">
            <a:off x="-12700" y="5753100"/>
            <a:ext cx="9182100" cy="911225"/>
          </a:xfrm>
          <a:prstGeom prst="line">
            <a:avLst/>
          </a:prstGeom>
          <a:noFill/>
          <a:ln w="28575">
            <a:solidFill>
              <a:srgbClr val="DA00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anchor="ctr"/>
          <a:lstStyle/>
          <a:p>
            <a:pPr algn="r"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11"/>
          <p:cNvSpPr>
            <a:spLocks noChangeArrowheads="1"/>
          </p:cNvSpPr>
          <p:nvPr userDrawn="1"/>
        </p:nvSpPr>
        <p:spPr bwMode="auto">
          <a:xfrm flipH="1">
            <a:off x="0" y="5946775"/>
            <a:ext cx="9144000" cy="911225"/>
          </a:xfrm>
          <a:prstGeom prst="rtTriangle">
            <a:avLst/>
          </a:prstGeom>
          <a:solidFill>
            <a:srgbClr val="DA00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algn="r"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r"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r"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r"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r"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zh-TW" sz="180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Picture 12" descr="FAT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400050"/>
            <a:ext cx="30861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5"/>
          <p:cNvSpPr>
            <a:spLocks noChangeShapeType="1"/>
          </p:cNvSpPr>
          <p:nvPr userDrawn="1"/>
        </p:nvSpPr>
        <p:spPr bwMode="auto">
          <a:xfrm>
            <a:off x="828675" y="3716338"/>
            <a:ext cx="7775575" cy="0"/>
          </a:xfrm>
          <a:prstGeom prst="line">
            <a:avLst/>
          </a:prstGeom>
          <a:noFill/>
          <a:ln w="38100">
            <a:solidFill>
              <a:srgbClr val="5F5F5F"/>
            </a:solidFill>
            <a:prstDash val="dash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r"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588125" y="64087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 kumimoji="1" sz="2000">
                <a:solidFill>
                  <a:srgbClr val="5F5F5F"/>
                </a:solidFill>
                <a:latin typeface="Times New Roman" charset="0"/>
                <a:ea typeface="標楷體" pitchFamily="65" charset="-120"/>
              </a:defRPr>
            </a:lvl1pPr>
            <a:lvl2pPr marL="742950" indent="-285750">
              <a:defRPr kumimoji="1" sz="2000">
                <a:solidFill>
                  <a:srgbClr val="5F5F5F"/>
                </a:solidFill>
                <a:latin typeface="Times New Roman" charset="0"/>
                <a:ea typeface="標楷體" pitchFamily="65" charset="-120"/>
              </a:defRPr>
            </a:lvl2pPr>
            <a:lvl3pPr marL="1143000" indent="-228600">
              <a:defRPr kumimoji="1" sz="2000">
                <a:solidFill>
                  <a:srgbClr val="5F5F5F"/>
                </a:solidFill>
                <a:latin typeface="Times New Roman" charset="0"/>
                <a:ea typeface="標楷體" pitchFamily="65" charset="-120"/>
              </a:defRPr>
            </a:lvl3pPr>
            <a:lvl4pPr marL="1600200" indent="-228600">
              <a:defRPr kumimoji="1" sz="2000">
                <a:solidFill>
                  <a:srgbClr val="5F5F5F"/>
                </a:solidFill>
                <a:latin typeface="Times New Roman" charset="0"/>
                <a:ea typeface="標楷體" pitchFamily="65" charset="-120"/>
              </a:defRPr>
            </a:lvl4pPr>
            <a:lvl5pPr marL="2057400" indent="-228600">
              <a:defRPr kumimoji="1" sz="2000">
                <a:solidFill>
                  <a:srgbClr val="5F5F5F"/>
                </a:solidFill>
                <a:latin typeface="Times New Roman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charset="0"/>
                <a:ea typeface="標楷體" pitchFamily="65" charset="-120"/>
              </a:defRPr>
            </a:lvl9pPr>
          </a:lstStyle>
          <a:p>
            <a:pPr algn="r" eaLnBrk="1" hangingPunct="1">
              <a:defRPr/>
            </a:pPr>
            <a:fld id="{0854CE1F-39E5-4AB8-86CA-EF5C3FC12483}" type="slidenum">
              <a:rPr lang="en-US" altLang="zh-TW" sz="1000" smtClean="0">
                <a:solidFill>
                  <a:schemeClr val="bg1"/>
                </a:solidFill>
                <a:latin typeface="Tahoma" pitchFamily="34" charset="0"/>
              </a:rPr>
              <a:pPr algn="r" eaLnBrk="1" hangingPunct="1">
                <a:defRPr/>
              </a:pPr>
              <a:t>‹#›</a:t>
            </a:fld>
            <a:endParaRPr lang="en-US" altLang="zh-TW" sz="10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0461" y="2924175"/>
            <a:ext cx="7772400" cy="603250"/>
          </a:xfr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 lang="zh-TW" altLang="en-US" noProof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887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0889-604A-4AAC-BC90-AA839D68C3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90"/>
            <a:ext cx="2057400" cy="593883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90"/>
            <a:ext cx="6019800" cy="5938837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5673A-F70A-40B1-B6F1-5D4001FFD2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5890"/>
            <a:ext cx="8229600" cy="706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557340"/>
            <a:ext cx="8229600" cy="44973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zh-TW" altLang="en-US" noProof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88125" y="6548438"/>
            <a:ext cx="2133600" cy="265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9E66-5969-410B-9408-B38690F42F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88125" y="6562725"/>
            <a:ext cx="2133600" cy="193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DE0D-E27A-4A4E-B02F-2804CE3ACC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C016-33F0-4762-9814-1CD1FF1473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557340"/>
            <a:ext cx="4038600" cy="44973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557340"/>
            <a:ext cx="4038600" cy="44973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1F6C-5FFC-4D65-B648-1F30F3DCE5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597D-C18B-47F0-93F4-E5FAFEB89F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5B51-9BAC-4E75-BD6E-DD2F42A107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FDB5-5C6F-418A-AE47-141FE03594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1E467-DF3F-4C6E-8A65-1D759B526D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893C-3A75-459F-A473-D9699F897E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FAT Logo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115889"/>
            <a:ext cx="2458616" cy="111042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DA00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r"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597650"/>
            <a:ext cx="2133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E4214CBB-5313-4147-A865-6810927246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6513" y="6500813"/>
            <a:ext cx="38877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algn="r"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r"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r"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r"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r"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5F5F5F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1400">
                <a:solidFill>
                  <a:schemeClr val="bg1"/>
                </a:solidFill>
                <a:ea typeface="新細明體" panose="02020500000000000000" pitchFamily="18" charset="-120"/>
              </a:rPr>
              <a:t>遠東航空 </a:t>
            </a:r>
            <a:r>
              <a:rPr lang="en-US" altLang="zh-TW" sz="1400">
                <a:solidFill>
                  <a:schemeClr val="bg1"/>
                </a:solidFill>
                <a:ea typeface="新細明體" panose="02020500000000000000" pitchFamily="18" charset="-120"/>
              </a:rPr>
              <a:t>Far Eastern Air Transport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4.com.tw/jobbank/custjob/index.php?r=cust&amp;j=3870426b345c3e6944683a1d1d1d1d5f24437323189j56&amp;jobsource=check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104.com.tw/jobbank/custjob/index.php?r=cust&amp;j=5a3a436e5646406a48323c1d1d1d1d5f2443a363189j97&amp;jobsource=check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830263" y="2924175"/>
            <a:ext cx="7772400" cy="6032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/>
              <a:t>三秒變身 面試達人</a:t>
            </a:r>
            <a:endParaRPr sz="4000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28675" y="3860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報告人 </a:t>
            </a:r>
            <a:r>
              <a:rPr lang="en-US" altLang="zh-TW" dirty="0" smtClean="0"/>
              <a:t>:</a:t>
            </a:r>
            <a:r>
              <a:rPr lang="zh-TW" altLang="en-US" dirty="0" smtClean="0"/>
              <a:t> 遠東航空公司人力資源部   楊家欣</a:t>
            </a:r>
            <a:endParaRPr lang="en-US" altLang="zh-TW" dirty="0" smtClean="0"/>
          </a:p>
          <a:p>
            <a:pPr eaLnBrk="1" hangingPunct="1">
              <a:defRPr/>
            </a:pPr>
            <a:endParaRPr kumimoji="0" lang="en-US" altLang="zh-TW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989138"/>
            <a:ext cx="6624638" cy="3529012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zh-TW" altLang="en-US" b="1" smtClean="0"/>
              <a:t>四「不」一「避免」</a:t>
            </a:r>
          </a:p>
          <a:p>
            <a:pPr lvl="1" eaLnBrk="1" hangingPunct="1">
              <a:spcBef>
                <a:spcPct val="10000"/>
              </a:spcBef>
              <a:buFont typeface="Wingdings" pitchFamily="2" charset="2"/>
              <a:buChar char="l"/>
            </a:pPr>
            <a:r>
              <a:rPr lang="zh-TW" altLang="en-US" b="1" smtClean="0"/>
              <a:t>不要偏離主題 </a:t>
            </a:r>
            <a:r>
              <a:rPr lang="en-US" altLang="zh-TW" b="1" smtClean="0">
                <a:latin typeface="標楷體" pitchFamily="65" charset="-120"/>
              </a:rPr>
              <a:t>–</a:t>
            </a:r>
            <a:r>
              <a:rPr lang="en-US" altLang="zh-TW" b="1" smtClean="0"/>
              <a:t> </a:t>
            </a:r>
            <a:r>
              <a:rPr lang="en-US" altLang="zh-TW" b="1" smtClean="0">
                <a:solidFill>
                  <a:srgbClr val="0000FF"/>
                </a:solidFill>
              </a:rPr>
              <a:t>(</a:t>
            </a:r>
            <a:r>
              <a:rPr lang="zh-TW" altLang="en-US" b="1" smtClean="0">
                <a:solidFill>
                  <a:srgbClr val="0000FF"/>
                </a:solidFill>
              </a:rPr>
              <a:t>答是所問</a:t>
            </a:r>
            <a:r>
              <a:rPr lang="en-US" altLang="zh-TW" b="1" smtClean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spcBef>
                <a:spcPct val="10000"/>
              </a:spcBef>
              <a:buFont typeface="Wingdings" pitchFamily="2" charset="2"/>
              <a:buChar char="l"/>
            </a:pPr>
            <a:r>
              <a:rPr lang="zh-TW" altLang="en-US" b="1" smtClean="0"/>
              <a:t>不要滔滔不停 </a:t>
            </a:r>
            <a:r>
              <a:rPr lang="en-US" altLang="zh-TW" b="1" smtClean="0">
                <a:latin typeface="標楷體" pitchFamily="65" charset="-120"/>
              </a:rPr>
              <a:t>–</a:t>
            </a:r>
            <a:r>
              <a:rPr lang="en-US" altLang="zh-TW" b="1" smtClean="0"/>
              <a:t> </a:t>
            </a:r>
            <a:r>
              <a:rPr lang="en-US" altLang="zh-TW" b="1" smtClean="0">
                <a:solidFill>
                  <a:srgbClr val="0000FF"/>
                </a:solidFill>
              </a:rPr>
              <a:t>(</a:t>
            </a:r>
            <a:r>
              <a:rPr lang="zh-TW" altLang="en-US" b="1" smtClean="0">
                <a:solidFill>
                  <a:srgbClr val="0000FF"/>
                </a:solidFill>
              </a:rPr>
              <a:t>適可而止</a:t>
            </a:r>
            <a:r>
              <a:rPr lang="en-US" altLang="zh-TW" b="1" smtClean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spcBef>
                <a:spcPct val="10000"/>
              </a:spcBef>
              <a:buFont typeface="Wingdings" pitchFamily="2" charset="2"/>
              <a:buChar char="l"/>
            </a:pPr>
            <a:r>
              <a:rPr lang="zh-TW" altLang="en-US" b="1" smtClean="0"/>
              <a:t>不要任意評論 </a:t>
            </a:r>
            <a:r>
              <a:rPr lang="en-US" altLang="zh-TW" b="1" smtClean="0">
                <a:latin typeface="標楷體" pitchFamily="65" charset="-120"/>
              </a:rPr>
              <a:t>–</a:t>
            </a:r>
            <a:r>
              <a:rPr lang="en-US" altLang="zh-TW" b="1" smtClean="0"/>
              <a:t> </a:t>
            </a:r>
            <a:r>
              <a:rPr lang="en-US" altLang="zh-TW" b="1" smtClean="0">
                <a:solidFill>
                  <a:srgbClr val="0000FF"/>
                </a:solidFill>
              </a:rPr>
              <a:t>(</a:t>
            </a:r>
            <a:r>
              <a:rPr lang="zh-TW" altLang="en-US" b="1" smtClean="0">
                <a:solidFill>
                  <a:srgbClr val="0000FF"/>
                </a:solidFill>
              </a:rPr>
              <a:t>保持中立</a:t>
            </a:r>
            <a:r>
              <a:rPr lang="en-US" altLang="zh-TW" b="1" smtClean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spcBef>
                <a:spcPct val="10000"/>
              </a:spcBef>
              <a:buFont typeface="Wingdings" pitchFamily="2" charset="2"/>
              <a:buChar char="l"/>
            </a:pPr>
            <a:r>
              <a:rPr lang="zh-TW" altLang="en-US" b="1" smtClean="0"/>
              <a:t>不要天馬行空 </a:t>
            </a:r>
            <a:r>
              <a:rPr lang="en-US" altLang="zh-TW" b="1" smtClean="0">
                <a:latin typeface="標楷體" pitchFamily="65" charset="-120"/>
              </a:rPr>
              <a:t>–</a:t>
            </a:r>
            <a:r>
              <a:rPr lang="en-US" altLang="zh-TW" b="1" smtClean="0"/>
              <a:t> </a:t>
            </a:r>
            <a:r>
              <a:rPr lang="en-US" altLang="zh-TW" b="1" smtClean="0">
                <a:solidFill>
                  <a:srgbClr val="0000FF"/>
                </a:solidFill>
              </a:rPr>
              <a:t>(</a:t>
            </a:r>
            <a:r>
              <a:rPr lang="zh-TW" altLang="en-US" b="1" smtClean="0">
                <a:solidFill>
                  <a:srgbClr val="0000FF"/>
                </a:solidFill>
              </a:rPr>
              <a:t>誠實為上</a:t>
            </a:r>
            <a:r>
              <a:rPr lang="en-US" altLang="zh-TW" b="1" smtClean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spcBef>
                <a:spcPct val="10000"/>
              </a:spcBef>
              <a:buFont typeface="Wingdings" pitchFamily="2" charset="2"/>
              <a:buChar char="l"/>
            </a:pPr>
            <a:r>
              <a:rPr kumimoji="0" lang="zh-TW" altLang="en-US" b="1" smtClean="0"/>
              <a:t>避免簡單回</a:t>
            </a:r>
            <a:r>
              <a:rPr lang="zh-TW" altLang="en-US" b="1" smtClean="0"/>
              <a:t>答</a:t>
            </a:r>
            <a:r>
              <a:rPr lang="zh-TW" altLang="en-US" sz="2000" b="1" smtClean="0"/>
              <a:t>「是的」、「好」、「沒問題」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b="1" smtClean="0"/>
              <a:t>切題、簡潔、中肯、據實、自信的表達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916238" y="112553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注意回答的技巧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1547813" y="1773238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268538" y="1052513"/>
            <a:ext cx="446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聲調適中，語意清晰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35150" y="2060575"/>
            <a:ext cx="5545138" cy="28813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 smtClean="0"/>
              <a:t>音量適中、清楚表達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 smtClean="0"/>
              <a:t>語調肯定、自然大方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 smtClean="0"/>
              <a:t>思路清晰、有條不紊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 smtClean="0"/>
              <a:t>避免俚語、流行語、火星文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547813" y="1700213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555875" y="981075"/>
            <a:ext cx="4535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掌握發問內容與時間</a:t>
            </a: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763713" y="1628775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867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68538" y="1916113"/>
            <a:ext cx="5616575" cy="3097212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 typeface="Wingdings" pitchFamily="2" charset="2"/>
              <a:buChar char="Ø"/>
            </a:pPr>
            <a:r>
              <a:rPr lang="zh-TW" altLang="en-US" b="1" smtClean="0"/>
              <a:t>事先準備提問問題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Char char="Ø"/>
            </a:pPr>
            <a:r>
              <a:rPr lang="zh-TW" altLang="en-US" b="1" smtClean="0"/>
              <a:t>針對工作內容相關提問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Char char="Ø"/>
            </a:pPr>
            <a:r>
              <a:rPr lang="zh-TW" altLang="en-US" b="1" smtClean="0"/>
              <a:t>約莫</a:t>
            </a:r>
            <a:r>
              <a:rPr lang="en-US" altLang="zh-TW" b="1" smtClean="0"/>
              <a:t>2~3</a:t>
            </a:r>
            <a:r>
              <a:rPr lang="zh-TW" altLang="en-US" b="1" smtClean="0"/>
              <a:t>個問題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Char char="Ø"/>
            </a:pPr>
            <a:r>
              <a:rPr lang="zh-TW" altLang="en-US" b="1" smtClean="0"/>
              <a:t>約莫</a:t>
            </a:r>
            <a:r>
              <a:rPr lang="en-US" altLang="zh-TW" b="1" smtClean="0"/>
              <a:t>10~15</a:t>
            </a:r>
            <a:r>
              <a:rPr lang="zh-TW" altLang="en-US" b="1" smtClean="0"/>
              <a:t>分鐘內結束</a:t>
            </a:r>
          </a:p>
          <a:p>
            <a:pPr eaLnBrk="1" hangingPunct="1">
              <a:spcBef>
                <a:spcPct val="35000"/>
              </a:spcBef>
              <a:buFont typeface="Wingdings" pitchFamily="2" charset="2"/>
              <a:buChar char="Ø"/>
            </a:pPr>
            <a:r>
              <a:rPr lang="zh-TW" altLang="en-US" b="1" smtClean="0"/>
              <a:t>最後再問</a:t>
            </a:r>
            <a:r>
              <a:rPr lang="en-US" altLang="zh-TW" b="1" smtClean="0"/>
              <a:t>-</a:t>
            </a:r>
            <a:r>
              <a:rPr lang="zh-TW" altLang="en-US" b="1" smtClean="0"/>
              <a:t>大約何時可知結果？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497013" y="315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485900" y="1119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547813" y="1700213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059113" y="1052513"/>
            <a:ext cx="292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3600" b="1">
                <a:solidFill>
                  <a:schemeClr val="tx1"/>
                </a:solidFill>
                <a:latin typeface="Book Antiqua" pitchFamily="18" charset="0"/>
              </a:rPr>
              <a:t>企業選才條件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555875" y="1916113"/>
            <a:ext cx="48006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專業技能</a:t>
            </a:r>
          </a:p>
          <a:p>
            <a:pPr marL="342900" indent="-342900" eaLnBrk="1" hangingPunct="1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學歷經驗</a:t>
            </a:r>
          </a:p>
          <a:p>
            <a:pPr marL="342900" indent="-342900" eaLnBrk="1" hangingPunct="1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人格特質</a:t>
            </a:r>
          </a:p>
          <a:p>
            <a:pPr marL="342900" indent="-342900" eaLnBrk="1" hangingPunct="1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工作態度</a:t>
            </a:r>
            <a:r>
              <a:rPr lang="en-US" altLang="zh-TW" sz="2400" b="1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zh-TW" altLang="en-US" sz="2400" b="1">
                <a:solidFill>
                  <a:schemeClr val="tx1"/>
                </a:solidFill>
                <a:latin typeface="Book Antiqua" pitchFamily="18" charset="0"/>
              </a:rPr>
              <a:t>穩定性與抗壓性</a:t>
            </a:r>
            <a:r>
              <a:rPr lang="en-US" altLang="zh-TW" sz="2400" b="1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en-US" altLang="zh-TW" sz="2800" b="1">
              <a:solidFill>
                <a:schemeClr val="tx1"/>
              </a:solidFill>
              <a:latin typeface="Book Antiqua" pitchFamily="18" charset="0"/>
            </a:endParaRPr>
          </a:p>
          <a:p>
            <a:pPr marL="342900" indent="-342900" eaLnBrk="1" hangingPunct="1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目標與績效 </a:t>
            </a:r>
            <a:r>
              <a:rPr lang="en-US" altLang="zh-TW" sz="2400" b="1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zh-TW" altLang="en-US" sz="2400" b="1">
                <a:solidFill>
                  <a:schemeClr val="tx1"/>
                </a:solidFill>
                <a:latin typeface="Book Antiqua" pitchFamily="18" charset="0"/>
              </a:rPr>
              <a:t>執行力</a:t>
            </a:r>
            <a:r>
              <a:rPr lang="en-US" altLang="zh-TW" sz="2400" b="1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marL="342900" indent="-342900" eaLnBrk="1" hangingPunct="1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紀律與自律 </a:t>
            </a:r>
            <a:r>
              <a:rPr lang="en-US" altLang="zh-TW" sz="2400" b="1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zh-TW" altLang="en-US" sz="2400" b="1">
                <a:solidFill>
                  <a:schemeClr val="tx1"/>
                </a:solidFill>
                <a:latin typeface="Book Antiqua" pitchFamily="18" charset="0"/>
              </a:rPr>
              <a:t>守法精神</a:t>
            </a:r>
            <a:r>
              <a:rPr lang="en-US" altLang="zh-TW" sz="2400" b="1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marL="342900" indent="-342900" eaLnBrk="1" hangingPunct="1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學習速度與潛能 </a:t>
            </a:r>
            <a:r>
              <a:rPr lang="en-US" altLang="zh-TW" sz="2400" b="1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zh-TW" altLang="en-US" sz="2400" b="1">
                <a:solidFill>
                  <a:schemeClr val="tx1"/>
                </a:solidFill>
                <a:latin typeface="Book Antiqua" pitchFamily="18" charset="0"/>
              </a:rPr>
              <a:t>人才培訓</a:t>
            </a:r>
            <a:r>
              <a:rPr lang="en-US" altLang="zh-TW" sz="2400" b="1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2484438" y="981075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態度决定高度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763713" y="1628775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92275" y="1773238"/>
            <a:ext cx="6553200" cy="34559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b="1" smtClean="0"/>
              <a:t>態度是學經歷之外</a:t>
            </a:r>
            <a:r>
              <a:rPr lang="en-US" altLang="zh-TW" b="1" smtClean="0"/>
              <a:t>,</a:t>
            </a:r>
            <a:r>
              <a:rPr lang="zh-TW" altLang="en-US" b="1" smtClean="0"/>
              <a:t>人格特質的總和</a:t>
            </a:r>
            <a:r>
              <a:rPr lang="en-US" altLang="zh-TW" b="1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b="1" smtClean="0"/>
              <a:t>態度比你的過去</a:t>
            </a:r>
            <a:r>
              <a:rPr lang="en-US" altLang="zh-TW" b="1" smtClean="0"/>
              <a:t>,</a:t>
            </a:r>
            <a:r>
              <a:rPr lang="zh-TW" altLang="en-US" b="1" smtClean="0"/>
              <a:t>教育</a:t>
            </a:r>
            <a:r>
              <a:rPr lang="en-US" altLang="zh-TW" b="1" smtClean="0"/>
              <a:t>,</a:t>
            </a:r>
            <a:r>
              <a:rPr lang="zh-TW" altLang="en-US" b="1" smtClean="0"/>
              <a:t>金錢</a:t>
            </a:r>
            <a:r>
              <a:rPr lang="en-US" altLang="zh-TW" b="1" smtClean="0"/>
              <a:t>,</a:t>
            </a:r>
            <a:r>
              <a:rPr lang="zh-TW" altLang="en-US" b="1" smtClean="0"/>
              <a:t>環境還來得重要</a:t>
            </a:r>
            <a:r>
              <a:rPr lang="en-US" altLang="zh-TW" b="1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b="1" smtClean="0"/>
              <a:t>態度比你的外表</a:t>
            </a:r>
            <a:r>
              <a:rPr lang="en-US" altLang="zh-TW" b="1" smtClean="0"/>
              <a:t>,</a:t>
            </a:r>
            <a:r>
              <a:rPr lang="zh-TW" altLang="en-US" b="1" smtClean="0"/>
              <a:t>天賦或技能更重要</a:t>
            </a:r>
            <a:r>
              <a:rPr lang="en-US" altLang="zh-TW" b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497013" y="315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485900" y="1119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476375" y="1700213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851275" y="981075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3600" b="1">
                <a:solidFill>
                  <a:schemeClr val="tx1"/>
                </a:solidFill>
              </a:rPr>
              <a:t>結 論</a:t>
            </a: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2627313" y="2420938"/>
            <a:ext cx="536575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zh-TW" altLang="en-US" sz="3600" b="1">
                <a:solidFill>
                  <a:schemeClr val="tx1"/>
                </a:solidFill>
                <a:latin typeface="Arial" charset="0"/>
              </a:rPr>
              <a:t>摘星、圓夢</a:t>
            </a:r>
            <a:r>
              <a:rPr lang="en-US" altLang="zh-TW" sz="3600" b="1">
                <a:solidFill>
                  <a:schemeClr val="tx1"/>
                </a:solidFill>
                <a:latin typeface="標楷體" pitchFamily="65" charset="-120"/>
              </a:rPr>
              <a:t>…</a:t>
            </a:r>
            <a:endParaRPr lang="en-US" altLang="zh-TW" sz="3600" b="1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en-US" altLang="zh-TW" sz="4800" b="1">
                <a:solidFill>
                  <a:schemeClr val="tx1"/>
                </a:solidFill>
                <a:latin typeface="標楷體" pitchFamily="65" charset="-120"/>
              </a:rPr>
              <a:t>“</a:t>
            </a:r>
            <a:r>
              <a:rPr lang="zh-TW" altLang="en-US" sz="4800" b="1">
                <a:solidFill>
                  <a:schemeClr val="tx1"/>
                </a:solidFill>
                <a:latin typeface="Arial" charset="0"/>
              </a:rPr>
              <a:t>態度</a:t>
            </a:r>
            <a:r>
              <a:rPr lang="zh-TW" altLang="en-US" sz="4800" b="1">
                <a:solidFill>
                  <a:schemeClr val="tx1"/>
                </a:solidFill>
                <a:latin typeface="標楷體" pitchFamily="65" charset="-120"/>
              </a:rPr>
              <a:t>”</a:t>
            </a:r>
            <a:r>
              <a:rPr lang="zh-TW" altLang="en-US" sz="3600" b="1">
                <a:solidFill>
                  <a:schemeClr val="tx1"/>
                </a:solidFill>
                <a:latin typeface="Arial" charset="0"/>
              </a:rPr>
              <a:t>是成敗的關鍵</a:t>
            </a:r>
          </a:p>
        </p:txBody>
      </p:sp>
      <p:pic>
        <p:nvPicPr>
          <p:cNvPr id="31751" name="Picture 11" descr="BS0131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17367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還有</a:t>
            </a:r>
            <a:r>
              <a:rPr lang="en-US" altLang="zh-TW" dirty="0" smtClean="0"/>
              <a:t>…….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1052513"/>
            <a:ext cx="6203950" cy="47513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dirty="0" smtClean="0">
                <a:latin typeface="+mj-ea"/>
                <a:ea typeface="+mj-ea"/>
              </a:rPr>
              <a:t>想更了解航空業，除了看</a:t>
            </a:r>
            <a:r>
              <a:rPr lang="zh-TW" altLang="en-US" dirty="0">
                <a:latin typeface="+mj-ea"/>
              </a:rPr>
              <a:t>「</a:t>
            </a:r>
            <a:r>
              <a:rPr lang="zh-TW" altLang="en-US" dirty="0" smtClean="0">
                <a:latin typeface="+mj-ea"/>
                <a:ea typeface="+mj-ea"/>
              </a:rPr>
              <a:t>我可能不會愛你</a:t>
            </a:r>
            <a:r>
              <a:rPr lang="zh-TW" altLang="en-US" dirty="0">
                <a:latin typeface="+mj-ea"/>
              </a:rPr>
              <a:t>」 </a:t>
            </a:r>
            <a:r>
              <a:rPr lang="zh-TW" altLang="en-US" dirty="0" smtClean="0">
                <a:latin typeface="+mj-ea"/>
                <a:ea typeface="+mj-ea"/>
              </a:rPr>
              <a:t>，更推薦您去觀賞</a:t>
            </a:r>
            <a:r>
              <a:rPr lang="zh-TW" altLang="en-US" dirty="0">
                <a:latin typeface="+mj-ea"/>
                <a:ea typeface="+mj-ea"/>
              </a:rPr>
              <a:t>「夢想起飛：菜鳥空姐的處女航」</a:t>
            </a: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F9309A-7B11-468A-9DBE-79DFD5717519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pic>
        <p:nvPicPr>
          <p:cNvPr id="32773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492375"/>
            <a:ext cx="2794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357688" y="2357438"/>
            <a:ext cx="4608512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想知道更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多履歷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撰寫與面試注意事項可以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加入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FB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粉絲專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頁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中華</a:t>
            </a:r>
            <a:r>
              <a:rPr lang="zh-TW" alt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人事主管</a:t>
            </a:r>
            <a:r>
              <a:rPr lang="zh-TW" altLang="en-US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協會</a:t>
            </a:r>
            <a:r>
              <a:rPr lang="zh-TW" alt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或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FB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社團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面試達人</a:t>
            </a:r>
            <a:endParaRPr lang="en-US" altLang="zh-TW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zh-TW" sz="1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http://www.104.com.tw/jobbank/custjob/index.php?r=cust&amp;j=3870426b345c3e6944683a1d1d1d1d5f24437323189j56&amp;jobsource=checkc</a:t>
            </a:r>
            <a:endParaRPr lang="en-US" altLang="zh-TW" sz="1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zh-TW" sz="1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zh-TW" sz="1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http://www.104.com.tw/jobbank/custjob/index.php?r=cust&amp;j=5a3a436e5646406a48323c1d1d1d1d5f2443a363189j97&amp;jobsource=checkc</a:t>
            </a:r>
            <a:endParaRPr lang="en-US" altLang="zh-TW" sz="1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zh-TW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zh-TW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Boeing 757-27A aircraft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764704"/>
            <a:ext cx="5854719" cy="3868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7550" y="2141538"/>
            <a:ext cx="7599363" cy="28527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 smtClean="0">
                <a:solidFill>
                  <a:srgbClr val="FF0000"/>
                </a:solidFill>
              </a:rPr>
              <a:t>簡報到此結束，竭誠歡迎加入遠東航空</a:t>
            </a:r>
          </a:p>
        </p:txBody>
      </p:sp>
      <p:sp>
        <p:nvSpPr>
          <p:cNvPr id="17411" name="文字版面配置區 2"/>
          <p:cNvSpPr>
            <a:spLocks noGrp="1"/>
          </p:cNvSpPr>
          <p:nvPr>
            <p:ph type="body" idx="1"/>
          </p:nvPr>
        </p:nvSpPr>
        <p:spPr>
          <a:xfrm>
            <a:off x="755650" y="5021263"/>
            <a:ext cx="7886700" cy="15001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敬請指教</a:t>
            </a:r>
          </a:p>
        </p:txBody>
      </p:sp>
      <p:sp>
        <p:nvSpPr>
          <p:cNvPr id="3379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E8F8C3-2425-42AC-8518-93A5F23636F0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900113" y="5021263"/>
            <a:ext cx="7056437" cy="17462"/>
          </a:xfrm>
          <a:prstGeom prst="line">
            <a:avLst/>
          </a:prstGeom>
          <a:noFill/>
          <a:ln w="38100">
            <a:solidFill>
              <a:srgbClr val="5F5F5F"/>
            </a:solidFill>
            <a:prstDash val="dash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r"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9275" y="1498600"/>
            <a:ext cx="4389438" cy="70643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全台灣最漂亮、最帥的地勤人員</a:t>
            </a:r>
            <a:endParaRPr lang="zh-TW" altLang="en-US" dirty="0"/>
          </a:p>
        </p:txBody>
      </p:sp>
      <p:pic>
        <p:nvPicPr>
          <p:cNvPr id="6147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3046413"/>
            <a:ext cx="5181600" cy="3448050"/>
          </a:xfrm>
        </p:spPr>
      </p:pic>
      <p:sp>
        <p:nvSpPr>
          <p:cNvPr id="614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520DE8-B201-40E9-AD42-DBAA05518CF8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pic>
        <p:nvPicPr>
          <p:cNvPr id="6149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371157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文字方塊 6"/>
          <p:cNvSpPr txBox="1">
            <a:spLocks noChangeArrowheads="1"/>
          </p:cNvSpPr>
          <p:nvPr/>
        </p:nvSpPr>
        <p:spPr bwMode="auto">
          <a:xfrm>
            <a:off x="3935413" y="6453188"/>
            <a:ext cx="3589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照片來源</a:t>
            </a:r>
            <a:r>
              <a:rPr lang="en-US" altLang="zh-TW"/>
              <a:t>:</a:t>
            </a:r>
            <a:r>
              <a:rPr lang="zh-TW" altLang="en-US"/>
              <a:t>我可能不會愛你劇照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98600"/>
            <a:ext cx="7167563" cy="70643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應徵工作時該注意些甚麼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r>
              <a:rPr lang="zh-TW" altLang="en-US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同時</a:t>
            </a:r>
            <a:r>
              <a:rPr lang="zh-TW" alt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</a:t>
            </a:r>
            <a:r>
              <a:rPr lang="zh-TW" altLang="en-US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</a:t>
            </a:r>
            <a:r>
              <a:rPr lang="zh-TW" alt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一個</a:t>
            </a:r>
            <a:r>
              <a:rPr lang="zh-TW" altLang="en-US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美麗</a:t>
            </a:r>
            <a:r>
              <a:rPr lang="zh-TW" alt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  <a:r>
              <a:rPr lang="zh-TW" alt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資小姐與校友</a:t>
            </a:r>
            <a:r>
              <a:rPr lang="en-US" altLang="zh-TW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有義務告訴各位，想提升您的錄取機會</a:t>
            </a:r>
            <a:r>
              <a:rPr lang="en-US" altLang="zh-TW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必須</a:t>
            </a:r>
            <a:r>
              <a:rPr lang="en-US" altLang="zh-TW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zh-TW" altLang="en-US" sz="32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8FE474-53DC-4A4E-9D04-6554D452CF0A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08163" y="3308350"/>
            <a:ext cx="62928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zh-TW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標楷體" pitchFamily="65" charset="-120"/>
              </a:rPr>
              <a:t>把履歷寫好</a:t>
            </a:r>
            <a:endParaRPr lang="en-US" altLang="zh-TW" sz="40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zh-TW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標楷體" pitchFamily="65" charset="-120"/>
              </a:rPr>
              <a:t>勤加練習面試技巧</a:t>
            </a:r>
            <a:endParaRPr lang="en-US" altLang="zh-TW" sz="40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zh-TW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標楷體" pitchFamily="65" charset="-120"/>
              </a:rPr>
              <a:t>注重儀表</a:t>
            </a:r>
            <a:endParaRPr lang="en-US" altLang="zh-TW" sz="40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497013" y="315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485900" y="1119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547813" y="1700213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843213" y="1052513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3600" b="1">
                <a:solidFill>
                  <a:schemeClr val="tx1"/>
                </a:solidFill>
                <a:latin typeface="Book Antiqua" pitchFamily="18" charset="0"/>
              </a:rPr>
              <a:t>如何撰寫履歷表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763713" y="1916113"/>
            <a:ext cx="629285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rgbClr val="333333"/>
                </a:solidFill>
                <a:latin typeface="Book Antiqua" pitchFamily="18" charset="0"/>
              </a:rPr>
              <a:t>應徵職務 </a:t>
            </a:r>
            <a:r>
              <a:rPr lang="en-US" altLang="zh-TW" b="1">
                <a:solidFill>
                  <a:srgbClr val="0000FF"/>
                </a:solidFill>
                <a:latin typeface="Book Antiqua" pitchFamily="18" charset="0"/>
              </a:rPr>
              <a:t>(</a:t>
            </a:r>
            <a:r>
              <a:rPr lang="zh-TW" altLang="en-US" b="1">
                <a:solidFill>
                  <a:srgbClr val="0000FF"/>
                </a:solidFill>
                <a:latin typeface="Book Antiqua" pitchFamily="18" charset="0"/>
              </a:rPr>
              <a:t>職稱、部門</a:t>
            </a:r>
            <a:r>
              <a:rPr lang="en-US" altLang="zh-TW" b="1">
                <a:solidFill>
                  <a:srgbClr val="0000FF"/>
                </a:solidFill>
                <a:latin typeface="Book Antiqua" pitchFamily="18" charset="0"/>
              </a:rPr>
              <a:t>…)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個人資料 </a:t>
            </a:r>
            <a:r>
              <a:rPr lang="en-US" altLang="zh-TW" b="1">
                <a:solidFill>
                  <a:srgbClr val="0000FF"/>
                </a:solidFill>
                <a:latin typeface="Book Antiqua" pitchFamily="18" charset="0"/>
              </a:rPr>
              <a:t>(</a:t>
            </a:r>
            <a:r>
              <a:rPr lang="zh-TW" altLang="en-US" b="1">
                <a:solidFill>
                  <a:srgbClr val="0000FF"/>
                </a:solidFill>
                <a:latin typeface="Book Antiqua" pitchFamily="18" charset="0"/>
              </a:rPr>
              <a:t>年齡、性別、健康、聯絡方式</a:t>
            </a:r>
            <a:r>
              <a:rPr lang="en-US" altLang="zh-TW" b="1">
                <a:solidFill>
                  <a:srgbClr val="0000FF"/>
                </a:solidFill>
                <a:latin typeface="Book Antiqua" pitchFamily="18" charset="0"/>
              </a:rPr>
              <a:t>…)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學歷科系 </a:t>
            </a:r>
            <a:r>
              <a:rPr lang="en-US" altLang="zh-TW" b="1">
                <a:solidFill>
                  <a:srgbClr val="0000FF"/>
                </a:solidFill>
                <a:latin typeface="Book Antiqua" pitchFamily="18" charset="0"/>
              </a:rPr>
              <a:t>(</a:t>
            </a:r>
            <a:r>
              <a:rPr lang="zh-TW" altLang="en-US" b="1">
                <a:solidFill>
                  <a:srgbClr val="0000FF"/>
                </a:solidFill>
                <a:latin typeface="Book Antiqua" pitchFamily="18" charset="0"/>
              </a:rPr>
              <a:t>學位、學校、系所</a:t>
            </a:r>
            <a:r>
              <a:rPr lang="en-US" altLang="zh-TW" b="1">
                <a:solidFill>
                  <a:srgbClr val="0000FF"/>
                </a:solidFill>
                <a:latin typeface="Book Antiqua" pitchFamily="18" charset="0"/>
              </a:rPr>
              <a:t>…)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工作</a:t>
            </a:r>
            <a:r>
              <a:rPr lang="en-US" altLang="zh-TW" sz="2800" b="1">
                <a:solidFill>
                  <a:schemeClr val="tx1"/>
                </a:solidFill>
                <a:latin typeface="Book Antiqua" pitchFamily="18" charset="0"/>
              </a:rPr>
              <a:t>/</a:t>
            </a: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社團經驗 </a:t>
            </a:r>
            <a:r>
              <a:rPr lang="en-US" altLang="zh-TW" b="1">
                <a:solidFill>
                  <a:srgbClr val="0000FF"/>
                </a:solidFill>
                <a:latin typeface="Book Antiqua" pitchFamily="18" charset="0"/>
              </a:rPr>
              <a:t>(</a:t>
            </a:r>
            <a:r>
              <a:rPr lang="zh-TW" altLang="en-US" b="1">
                <a:solidFill>
                  <a:srgbClr val="0000FF"/>
                </a:solidFill>
                <a:latin typeface="Book Antiqua" pitchFamily="18" charset="0"/>
              </a:rPr>
              <a:t>由最近發生時間開始敘述</a:t>
            </a:r>
            <a:r>
              <a:rPr lang="en-US" altLang="zh-TW" b="1">
                <a:solidFill>
                  <a:srgbClr val="0000FF"/>
                </a:solidFill>
                <a:latin typeface="Book Antiqua" pitchFamily="18" charset="0"/>
              </a:rPr>
              <a:t>)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技能、專長、訓練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自 傳 </a:t>
            </a:r>
            <a:r>
              <a:rPr lang="en-US" altLang="zh-TW" b="1">
                <a:solidFill>
                  <a:srgbClr val="0000FF"/>
                </a:solidFill>
                <a:latin typeface="Book Antiqua" pitchFamily="18" charset="0"/>
              </a:rPr>
              <a:t>(</a:t>
            </a:r>
            <a:r>
              <a:rPr lang="zh-TW" altLang="en-US" b="1">
                <a:solidFill>
                  <a:srgbClr val="0000FF"/>
                </a:solidFill>
                <a:latin typeface="Book Antiqua" pitchFamily="18" charset="0"/>
              </a:rPr>
              <a:t>家庭、求學、經歷、興趣、未來規劃</a:t>
            </a:r>
            <a:r>
              <a:rPr lang="en-US" altLang="zh-TW" b="1">
                <a:solidFill>
                  <a:srgbClr val="0000FF"/>
                </a:solidFill>
                <a:latin typeface="Book Antiqua" pitchFamily="18" charset="0"/>
              </a:rPr>
              <a:t>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497013" y="315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485900" y="1119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476375" y="1700213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203575" y="1052513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3600" b="1">
                <a:solidFill>
                  <a:schemeClr val="tx1"/>
                </a:solidFill>
                <a:latin typeface="Book Antiqua" pitchFamily="18" charset="0"/>
              </a:rPr>
              <a:t>面試的目的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763713" y="2060575"/>
            <a:ext cx="62928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讓</a:t>
            </a:r>
            <a:r>
              <a:rPr lang="zh-TW" altLang="en-US" sz="2800" b="1" u="sng">
                <a:solidFill>
                  <a:schemeClr val="tx1"/>
                </a:solidFill>
                <a:latin typeface="Book Antiqua" pitchFamily="18" charset="0"/>
              </a:rPr>
              <a:t>徵才單位</a:t>
            </a: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能更進一步認識求職者；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讓</a:t>
            </a:r>
            <a:r>
              <a:rPr lang="zh-TW" altLang="en-US" sz="2800" b="1" u="sng">
                <a:solidFill>
                  <a:schemeClr val="tx1"/>
                </a:solidFill>
                <a:latin typeface="Book Antiqua" pitchFamily="18" charset="0"/>
              </a:rPr>
              <a:t>求職者</a:t>
            </a: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能適切地表達自己的特質；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以便知道</a:t>
            </a:r>
            <a:r>
              <a:rPr lang="zh-TW" altLang="en-US" sz="3200" b="1" u="sng">
                <a:solidFill>
                  <a:srgbClr val="0000FF"/>
                </a:solidFill>
                <a:latin typeface="Book Antiqua" pitchFamily="18" charset="0"/>
              </a:rPr>
              <a:t>彼此</a:t>
            </a: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未來是否可以共事。</a:t>
            </a:r>
          </a:p>
        </p:txBody>
      </p:sp>
      <p:pic>
        <p:nvPicPr>
          <p:cNvPr id="20487" name="Picture 9" descr="j034354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933825"/>
            <a:ext cx="9413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 descr="j035564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933825"/>
            <a:ext cx="12525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12"/>
          <p:cNvSpPr>
            <a:spLocks noChangeArrowheads="1"/>
          </p:cNvSpPr>
          <p:nvPr/>
        </p:nvSpPr>
        <p:spPr bwMode="auto">
          <a:xfrm>
            <a:off x="3348038" y="4508500"/>
            <a:ext cx="1657350" cy="342900"/>
          </a:xfrm>
          <a:prstGeom prst="leftRightArrow">
            <a:avLst>
              <a:gd name="adj1" fmla="val 50000"/>
              <a:gd name="adj2" fmla="val 9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1497013" y="5518150"/>
            <a:ext cx="6292850" cy="4286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從你的過去  考慮我們的未來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497013" y="315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485900" y="1119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547813" y="1700213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771775" y="1052513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3600" b="1">
                <a:solidFill>
                  <a:schemeClr val="tx1"/>
                </a:solidFill>
                <a:latin typeface="Book Antiqua" pitchFamily="18" charset="0"/>
              </a:rPr>
              <a:t>面試前準備工作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268538" y="1844675"/>
            <a:ext cx="532923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5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研究應試公司、組織的概況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清楚自己應徵的職務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模擬問題：被問與發問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準備履歷、相關資料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預備服裝、整理儀容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zh-TW" altLang="en-US" sz="2800" b="1">
                <a:solidFill>
                  <a:schemeClr val="tx1"/>
                </a:solidFill>
                <a:latin typeface="Book Antiqua" pitchFamily="18" charset="0"/>
              </a:rPr>
              <a:t>預備簡短感謝函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altLang="zh-TW" b="1">
              <a:solidFill>
                <a:schemeClr val="tx1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1844675"/>
            <a:ext cx="4679950" cy="33845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</a:rPr>
              <a:t>開啟良好的第一印象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</a:rPr>
              <a:t>專注傾聽與表情自然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</a:rPr>
              <a:t>注意回答的技巧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</a:rPr>
              <a:t>聲調適中，語意清晰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</a:rPr>
              <a:t>掌握發問內容與時間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</a:rPr>
              <a:t>後續致謝與追蹤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43000"/>
          </a:xfrm>
          <a:ln>
            <a:miter lim="800000"/>
            <a:headEnd/>
            <a:tailEnd/>
          </a:ln>
        </p:spPr>
        <p:txBody>
          <a:bodyPr anchor="t"/>
          <a:lstStyle/>
          <a:p>
            <a:pPr algn="ctr" eaLnBrk="1" hangingPunct="1">
              <a:defRPr/>
            </a:pPr>
            <a:r>
              <a:rPr lang="zh-TW" altLang="en-US" sz="3600" dirty="0" smtClean="0"/>
              <a:t>面試的技巧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1692275" y="1700213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339975" y="1916113"/>
            <a:ext cx="5184775" cy="30972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</a:rPr>
              <a:t>絕對不遲到</a:t>
            </a:r>
            <a:r>
              <a:rPr lang="en-US" altLang="zh-TW" sz="2400" b="1" smtClean="0">
                <a:latin typeface="標楷體" pitchFamily="65" charset="-120"/>
              </a:rPr>
              <a:t>–</a:t>
            </a:r>
            <a:r>
              <a:rPr lang="zh-TW" altLang="en-US" sz="2000" b="1" smtClean="0">
                <a:solidFill>
                  <a:srgbClr val="0000FF"/>
                </a:solidFill>
                <a:latin typeface="標楷體" pitchFamily="65" charset="-120"/>
              </a:rPr>
              <a:t>早到 </a:t>
            </a:r>
            <a:r>
              <a:rPr lang="en-US" altLang="zh-TW" sz="2000" b="1" smtClean="0">
                <a:solidFill>
                  <a:srgbClr val="0000FF"/>
                </a:solidFill>
                <a:latin typeface="標楷體" pitchFamily="65" charset="-120"/>
              </a:rPr>
              <a:t>10</a:t>
            </a:r>
            <a:r>
              <a:rPr lang="zh-TW" altLang="en-US" sz="2000" b="1" smtClean="0">
                <a:solidFill>
                  <a:srgbClr val="0000FF"/>
                </a:solidFill>
                <a:latin typeface="標楷體" pitchFamily="65" charset="-120"/>
              </a:rPr>
              <a:t>分鐘並靜候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kumimoji="0" lang="zh-TW" altLang="en-US" b="1" smtClean="0">
                <a:latin typeface="標楷體" pitchFamily="65" charset="-120"/>
              </a:rPr>
              <a:t>進出的儀態</a:t>
            </a:r>
            <a:r>
              <a:rPr lang="en-US" altLang="zh-TW" sz="2400" b="1" smtClean="0">
                <a:latin typeface="標楷體" pitchFamily="65" charset="-120"/>
              </a:rPr>
              <a:t>–</a:t>
            </a:r>
            <a:r>
              <a:rPr lang="zh-TW" altLang="en-US" sz="2000" b="1" smtClean="0">
                <a:solidFill>
                  <a:srgbClr val="0000FF"/>
                </a:solidFill>
                <a:latin typeface="標楷體" pitchFamily="65" charset="-120"/>
              </a:rPr>
              <a:t>表現穩重大方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</a:rPr>
              <a:t>禮貌的問候</a:t>
            </a:r>
            <a:r>
              <a:rPr lang="en-US" altLang="zh-TW" sz="2400" b="1" smtClean="0">
                <a:latin typeface="標楷體" pitchFamily="65" charset="-120"/>
              </a:rPr>
              <a:t>–</a:t>
            </a:r>
            <a:r>
              <a:rPr lang="zh-TW" altLang="en-US" sz="2000" b="1" smtClean="0">
                <a:solidFill>
                  <a:srgbClr val="0000FF"/>
                </a:solidFill>
                <a:latin typeface="標楷體" pitchFamily="65" charset="-120"/>
              </a:rPr>
              <a:t>主動問候對方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</a:rPr>
              <a:t>是否要握手</a:t>
            </a:r>
            <a:r>
              <a:rPr lang="en-US" altLang="zh-TW" sz="2400" b="1" smtClean="0">
                <a:latin typeface="標楷體" pitchFamily="65" charset="-120"/>
              </a:rPr>
              <a:t>–</a:t>
            </a:r>
            <a:r>
              <a:rPr lang="zh-TW" altLang="en-US" sz="2000" b="1" smtClean="0">
                <a:solidFill>
                  <a:srgbClr val="0000FF"/>
                </a:solidFill>
                <a:latin typeface="標楷體" pitchFamily="65" charset="-120"/>
              </a:rPr>
              <a:t>依主試者而定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</a:rPr>
              <a:t>何時才坐下</a:t>
            </a:r>
            <a:r>
              <a:rPr lang="en-US" altLang="zh-TW" sz="2400" b="1" smtClean="0">
                <a:latin typeface="標楷體" pitchFamily="65" charset="-120"/>
              </a:rPr>
              <a:t>–</a:t>
            </a:r>
            <a:r>
              <a:rPr lang="zh-TW" altLang="en-US" sz="2000" b="1" smtClean="0">
                <a:solidFill>
                  <a:srgbClr val="0000FF"/>
                </a:solidFill>
                <a:latin typeface="標楷體" pitchFamily="65" charset="-120"/>
              </a:rPr>
              <a:t>等主試者坐下</a:t>
            </a:r>
          </a:p>
        </p:txBody>
      </p:sp>
      <p:sp>
        <p:nvSpPr>
          <p:cNvPr id="98312" name="Rectangle 8"/>
          <p:cNvSpPr>
            <a:spLocks noGrp="1" noChangeArrowheads="1"/>
          </p:cNvSpPr>
          <p:nvPr>
            <p:ph type="title"/>
          </p:nvPr>
        </p:nvSpPr>
        <p:spPr>
          <a:xfrm>
            <a:off x="1187450" y="1052513"/>
            <a:ext cx="6480175" cy="647700"/>
          </a:xfrm>
          <a:ln>
            <a:miter lim="800000"/>
            <a:headEnd/>
            <a:tailEnd/>
          </a:ln>
        </p:spPr>
        <p:txBody>
          <a:bodyPr anchor="t"/>
          <a:lstStyle/>
          <a:p>
            <a:pPr algn="ctr" eaLnBrk="1" hangingPunct="1">
              <a:defRPr/>
            </a:pPr>
            <a:r>
              <a:rPr lang="zh-TW" altLang="en-US" sz="3600" dirty="0" smtClean="0">
                <a:latin typeface="標楷體" pitchFamily="65" charset="-120"/>
              </a:rPr>
              <a:t>開啟良好的第一印象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1547813" y="1700213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174" r="38347"/>
          <a:stretch>
            <a:fillRect/>
          </a:stretch>
        </p:blipFill>
        <p:spPr bwMode="auto">
          <a:xfrm>
            <a:off x="6786563" y="2714625"/>
            <a:ext cx="2214562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7313" y="1773238"/>
            <a:ext cx="5256212" cy="3311525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zh-TW" altLang="en-US" b="1" smtClean="0"/>
              <a:t>專心聆聽，</a:t>
            </a:r>
            <a:r>
              <a:rPr kumimoji="0" lang="zh-TW" altLang="en-US" b="1" smtClean="0"/>
              <a:t>放鬆心情</a:t>
            </a:r>
            <a:endParaRPr lang="zh-TW" altLang="en-US" b="1" smtClean="0"/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zh-TW" altLang="en-US" b="1" smtClean="0"/>
              <a:t>目視主試者，保持微笑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zh-TW" altLang="en-US" b="1" smtClean="0"/>
              <a:t>輕點頭以示領悟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zh-TW" altLang="en-US" b="1" smtClean="0"/>
              <a:t>必要時做重點記錄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zh-TW" altLang="en-US" b="1" smtClean="0"/>
              <a:t>請勿打斷主試者說話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zh-TW" altLang="en-US" b="1" smtClean="0"/>
              <a:t>請勿左右張望 與小動作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2339975" y="981075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專注傾聽與表情自然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1547813" y="1628775"/>
            <a:ext cx="61499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遠東航空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遠東航空">
      <a:majorFont>
        <a:latin typeface="Tahoma"/>
        <a:ea typeface="標楷體"/>
        <a:cs typeface=""/>
      </a:majorFont>
      <a:minorFont>
        <a:latin typeface="Tahom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</a:defRPr>
        </a:defPPr>
      </a:lstStyle>
    </a:lnDef>
  </a:objectDefaults>
  <a:extraClrSchemeLst>
    <a:extraClrScheme>
      <a:clrScheme name="遠東航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遠東航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遠東航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遠東航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遠東航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遠東航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遠東航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遠東航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遠東航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遠東航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遠東航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遠東航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614</Words>
  <Application>Microsoft Office PowerPoint</Application>
  <PresentationFormat>如螢幕大小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Times New Roman</vt:lpstr>
      <vt:lpstr>標楷體</vt:lpstr>
      <vt:lpstr>Arial</vt:lpstr>
      <vt:lpstr>Tahoma</vt:lpstr>
      <vt:lpstr>新細明體</vt:lpstr>
      <vt:lpstr>微軟正黑體</vt:lpstr>
      <vt:lpstr>Wingdings</vt:lpstr>
      <vt:lpstr>Book Antiqua</vt:lpstr>
      <vt:lpstr>遠東航空</vt:lpstr>
      <vt:lpstr>三秒變身 面試達人</vt:lpstr>
      <vt:lpstr>全台灣最漂亮、最帥的地勤人員</vt:lpstr>
      <vt:lpstr>應徵工作時該注意些甚麼? 同時身為一個美麗的人資小姐與校友 有義務告訴各位，想提升您的錄取機會 必須:</vt:lpstr>
      <vt:lpstr>投影片 4</vt:lpstr>
      <vt:lpstr>投影片 5</vt:lpstr>
      <vt:lpstr>投影片 6</vt:lpstr>
      <vt:lpstr>面試的技巧</vt:lpstr>
      <vt:lpstr>開啟良好的第一印象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還有…….</vt:lpstr>
      <vt:lpstr>簡報到此結束，竭誠歡迎加入遠東航空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pyhsu</dc:creator>
  <cp:lastModifiedBy>楊家欣</cp:lastModifiedBy>
  <cp:revision>82</cp:revision>
  <dcterms:created xsi:type="dcterms:W3CDTF">2014-08-26T03:40:44Z</dcterms:created>
  <dcterms:modified xsi:type="dcterms:W3CDTF">2015-10-27T09:59:25Z</dcterms:modified>
</cp:coreProperties>
</file>