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2"/>
  </p:sldMasterIdLst>
  <p:notesMasterIdLst>
    <p:notesMasterId r:id="rId21"/>
  </p:notesMasterIdLst>
  <p:handoutMasterIdLst>
    <p:handoutMasterId r:id="rId22"/>
  </p:handoutMasterIdLst>
  <p:sldIdLst>
    <p:sldId id="256" r:id="rId3"/>
    <p:sldId id="304" r:id="rId4"/>
    <p:sldId id="262" r:id="rId5"/>
    <p:sldId id="263" r:id="rId6"/>
    <p:sldId id="303" r:id="rId7"/>
    <p:sldId id="279" r:id="rId8"/>
    <p:sldId id="294" r:id="rId9"/>
    <p:sldId id="295" r:id="rId10"/>
    <p:sldId id="297" r:id="rId11"/>
    <p:sldId id="298" r:id="rId12"/>
    <p:sldId id="288" r:id="rId13"/>
    <p:sldId id="313" r:id="rId14"/>
    <p:sldId id="296" r:id="rId15"/>
    <p:sldId id="300" r:id="rId16"/>
    <p:sldId id="301" r:id="rId17"/>
    <p:sldId id="299" r:id="rId18"/>
    <p:sldId id="312" r:id="rId19"/>
    <p:sldId id="291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Perpetua" panose="02020502060401020303" pitchFamily="18" charset="0"/>
      <p:regular r:id="rId27"/>
      <p:bold r:id="rId28"/>
      <p:italic r:id="rId29"/>
      <p:boldItalic r:id="rId30"/>
    </p:embeddedFont>
    <p:embeddedFont>
      <p:font typeface="Segoe UI" panose="020B0502040204020203" pitchFamily="34" charset="0"/>
      <p:regular r:id="rId31"/>
      <p:bold r:id="rId32"/>
      <p:italic r:id="rId33"/>
      <p:boldItalic r:id="rId34"/>
    </p:embeddedFont>
    <p:embeddedFont>
      <p:font typeface="微軟正黑體" panose="020B0604030504040204" pitchFamily="34" charset="-12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50" autoAdjust="0"/>
  </p:normalViewPr>
  <p:slideViewPr>
    <p:cSldViewPr>
      <p:cViewPr>
        <p:scale>
          <a:sx n="72" d="100"/>
          <a:sy n="72" d="100"/>
        </p:scale>
        <p:origin x="-1096" y="-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53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11/24/2015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97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11/24/2015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09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0"/>
            <a:ext cx="7772400" cy="1470025"/>
          </a:xfrm>
        </p:spPr>
        <p:txBody>
          <a:bodyPr anchor="b" anchorCtr="0"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9600" y="13284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5418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5181600"/>
            <a:ext cx="3962400" cy="3381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81000"/>
            <a:ext cx="9144000" cy="4724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05200" y="5486400"/>
            <a:ext cx="3962400" cy="804862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274638"/>
            <a:ext cx="1219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7162800" cy="62785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744216"/>
            <a:ext cx="8229600" cy="4277072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02710-0A74-40D8-84AA-02D0C1BF4F33}" type="datetimeFigureOut">
              <a:rPr lang="zh-TW" altLang="en-US"/>
              <a:pPr>
                <a:defRPr/>
              </a:pPr>
              <a:t>2015/11/24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3F9AC-0D95-4D7D-A76C-4FEB967F367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4927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1200" y="1676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2400" baseline="0"/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752601"/>
            <a:ext cx="57150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3528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352800"/>
            <a:ext cx="57150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cxnSp>
        <p:nvCxnSpPr>
          <p:cNvPr id="13" name="Straight Connector 12"/>
          <p:cNvCxnSpPr>
            <a:endCxn id="9" idx="3"/>
          </p:cNvCxnSpPr>
          <p:nvPr userDrawn="1"/>
        </p:nvCxnSpPr>
        <p:spPr>
          <a:xfrm rot="5400000">
            <a:off x="1650603" y="3303191"/>
            <a:ext cx="3100388" cy="794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rot="5400000">
            <a:off x="3963591" y="3809602"/>
            <a:ext cx="4114007" cy="1588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385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57400"/>
            <a:ext cx="4041775" cy="40687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648200" y="17526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4000" y="457200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5418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3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None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成功</a:t>
            </a:r>
            <a:r>
              <a:rPr lang="zh-TW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打造自我</a:t>
            </a:r>
            <a:r>
              <a:rPr lang="zh-TW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品牌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朱賓剛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9762"/>
          </a:xfrm>
        </p:spPr>
        <p:txBody>
          <a:bodyPr/>
          <a:lstStyle/>
          <a:p>
            <a:r>
              <a:rPr lang="zh-TW" altLang="en-US" dirty="0" smtClean="0"/>
              <a:t>最佳特質跳樓大拍賣</a:t>
            </a:r>
            <a:endParaRPr 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640356"/>
              </p:ext>
            </p:extLst>
          </p:nvPr>
        </p:nvGraphicFramePr>
        <p:xfrm>
          <a:off x="1547664" y="1412776"/>
          <a:ext cx="6624736" cy="4104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1656184"/>
                <a:gridCol w="1656184"/>
                <a:gridCol w="1656184"/>
              </a:tblGrid>
              <a:tr h="2250106">
                <a:tc>
                  <a:txBody>
                    <a:bodyPr/>
                    <a:lstStyle/>
                    <a:p>
                      <a:pPr algn="ctr"/>
                      <a:endParaRPr lang="en-US" altLang="zh-TW" sz="4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4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4000" dirty="0" smtClean="0"/>
                    </a:p>
                    <a:p>
                      <a:pPr algn="ctr"/>
                      <a:endParaRPr lang="en-US" altLang="zh-TW" sz="4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4000" dirty="0" smtClean="0"/>
                    </a:p>
                    <a:p>
                      <a:pPr algn="ctr"/>
                      <a:endParaRPr lang="en-US" altLang="zh-TW" sz="4000" dirty="0" smtClean="0"/>
                    </a:p>
                  </a:txBody>
                  <a:tcPr/>
                </a:tc>
              </a:tr>
              <a:tr h="1854350">
                <a:tc>
                  <a:txBody>
                    <a:bodyPr/>
                    <a:lstStyle/>
                    <a:p>
                      <a:pPr algn="ctr"/>
                      <a:endParaRPr lang="en-US" altLang="zh-TW" sz="4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4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4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40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079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1481" y="266256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cs typeface="+mj-cs"/>
              </a:rPr>
              <a:t>重點言語</a:t>
            </a:r>
            <a:r>
              <a:rPr lang="en-US" altLang="zh-TW" dirty="0" smtClean="0">
                <a:cs typeface="+mj-cs"/>
              </a:rPr>
              <a:t>-</a:t>
            </a:r>
            <a:r>
              <a:rPr lang="zh-TW" altLang="en-US" dirty="0" smtClean="0">
                <a:cs typeface="+mj-cs"/>
              </a:rPr>
              <a:t>完美履歷表</a:t>
            </a:r>
            <a:r>
              <a:rPr lang="en-US" altLang="zh-TW" dirty="0" smtClean="0">
                <a:cs typeface="+mj-cs"/>
              </a:rPr>
              <a:t>ABC</a:t>
            </a:r>
            <a:r>
              <a:rPr lang="zh-TW" altLang="en-US" dirty="0" smtClean="0">
                <a:cs typeface="+mj-cs"/>
              </a:rPr>
              <a:t>法則</a:t>
            </a:r>
            <a:endParaRPr lang="zh-TW" altLang="en-US" dirty="0">
              <a:cs typeface="+mj-cs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331913" y="1410886"/>
            <a:ext cx="6408737" cy="12239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kumimoji="0" lang="en-US" altLang="zh-TW" sz="4400" dirty="0"/>
              <a:t>ccurate </a:t>
            </a:r>
            <a:r>
              <a:rPr kumimoji="0" lang="zh-TW" altLang="en-US" sz="4400" dirty="0">
                <a:latin typeface="微軟正黑體" pitchFamily="34" charset="-120"/>
                <a:ea typeface="微軟正黑體" pitchFamily="34" charset="-120"/>
              </a:rPr>
              <a:t>資料要正確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1307828" y="2817018"/>
            <a:ext cx="6408737" cy="12239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kumimoji="0" lang="en-US" altLang="zh-TW" sz="4400" dirty="0"/>
              <a:t>rief </a:t>
            </a:r>
            <a:r>
              <a:rPr kumimoji="0" lang="zh-TW" altLang="en-US" sz="4400" dirty="0">
                <a:latin typeface="微軟正黑體" pitchFamily="34" charset="-120"/>
                <a:ea typeface="微軟正黑體" pitchFamily="34" charset="-120"/>
              </a:rPr>
              <a:t>簡單明瞭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1331913" y="4221088"/>
            <a:ext cx="6408737" cy="12239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kumimoji="0" lang="en-US" altLang="zh-TW" sz="4400" dirty="0"/>
              <a:t>oncentrate </a:t>
            </a:r>
            <a:r>
              <a:rPr kumimoji="0" lang="zh-TW" altLang="en-US" sz="4400" dirty="0">
                <a:latin typeface="微軟正黑體" pitchFamily="34" charset="-120"/>
                <a:ea typeface="微軟正黑體" pitchFamily="34" charset="-120"/>
              </a:rPr>
              <a:t>重點說明</a:t>
            </a:r>
          </a:p>
        </p:txBody>
      </p:sp>
    </p:spTree>
    <p:extLst>
      <p:ext uri="{BB962C8B-B14F-4D97-AF65-F5344CB8AC3E}">
        <p14:creationId xmlns:p14="http://schemas.microsoft.com/office/powerpoint/2010/main" val="366607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9762"/>
          </a:xfrm>
        </p:spPr>
        <p:txBody>
          <a:bodyPr/>
          <a:lstStyle/>
          <a:p>
            <a:r>
              <a:rPr lang="zh-TW" altLang="en-US" dirty="0" smtClean="0"/>
              <a:t>騎士出任務</a:t>
            </a:r>
            <a:endParaRPr 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9298367"/>
              </p:ext>
            </p:extLst>
          </p:nvPr>
        </p:nvGraphicFramePr>
        <p:xfrm>
          <a:off x="2915816" y="1484784"/>
          <a:ext cx="3456385" cy="309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5"/>
              </a:tblGrid>
              <a:tr h="3096344">
                <a:tc>
                  <a:txBody>
                    <a:bodyPr/>
                    <a:lstStyle/>
                    <a:p>
                      <a:pPr algn="ctr"/>
                      <a:endParaRPr lang="en-US" altLang="zh-TW" sz="4000" dirty="0" smtClean="0"/>
                    </a:p>
                    <a:p>
                      <a:pPr algn="ctr"/>
                      <a:r>
                        <a:rPr lang="zh-TW" altLang="en-US" sz="4000" dirty="0" smtClean="0"/>
                        <a:t>任務</a:t>
                      </a:r>
                      <a:endParaRPr lang="en-US" altLang="zh-TW" sz="4000" dirty="0" smtClean="0"/>
                    </a:p>
                    <a:p>
                      <a:pPr algn="ctr"/>
                      <a:endParaRPr lang="en-US" altLang="zh-TW" sz="4000" dirty="0" smtClean="0"/>
                    </a:p>
                    <a:p>
                      <a:pPr algn="ctr"/>
                      <a:r>
                        <a:rPr lang="zh-TW" altLang="en-US" sz="4000" dirty="0" smtClean="0"/>
                        <a:t>支援前線</a:t>
                      </a:r>
                      <a:endParaRPr lang="zh-TW" altLang="en-US" sz="4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763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1481" y="266256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cs typeface="+mj-cs"/>
              </a:rPr>
              <a:t>千萬不要問的問題</a:t>
            </a:r>
            <a:endParaRPr lang="zh-TW" altLang="en-US" dirty="0">
              <a:cs typeface="+mj-cs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331913" y="1410886"/>
            <a:ext cx="6408737" cy="12239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 smtClean="0">
                <a:latin typeface="微軟正黑體" pitchFamily="34" charset="-120"/>
                <a:ea typeface="微軟正黑體" pitchFamily="34" charset="-120"/>
              </a:rPr>
              <a:t>一直重複的問題</a:t>
            </a:r>
            <a:endParaRPr kumimoji="0"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307828" y="2817018"/>
            <a:ext cx="6408737" cy="12239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dirty="0" smtClean="0">
                <a:latin typeface="微軟正黑體" pitchFamily="34" charset="-120"/>
                <a:ea typeface="微軟正黑體" pitchFamily="34" charset="-120"/>
              </a:rPr>
              <a:t>笨問題</a:t>
            </a:r>
            <a:endParaRPr kumimoji="0"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708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1481" y="266256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cs typeface="+mj-cs"/>
              </a:rPr>
              <a:t>避免用詞</a:t>
            </a:r>
            <a:endParaRPr lang="zh-TW" altLang="en-US" dirty="0">
              <a:cs typeface="+mj-cs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331913" y="1410886"/>
            <a:ext cx="6408737" cy="12239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 smtClean="0">
                <a:latin typeface="微軟正黑體" pitchFamily="34" charset="-120"/>
                <a:ea typeface="微軟正黑體" pitchFamily="34" charset="-120"/>
              </a:rPr>
              <a:t>不對不對</a:t>
            </a:r>
            <a:endParaRPr kumimoji="0"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307828" y="2817018"/>
            <a:ext cx="6408737" cy="12239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 smtClean="0">
                <a:latin typeface="微軟正黑體" pitchFamily="34" charset="-120"/>
                <a:ea typeface="微軟正黑體" pitchFamily="34" charset="-120"/>
              </a:rPr>
              <a:t>我知道啦</a:t>
            </a:r>
            <a:endParaRPr kumimoji="0"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1359337" y="4437112"/>
            <a:ext cx="6408737" cy="12239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dirty="0" smtClean="0">
                <a:latin typeface="微軟正黑體" pitchFamily="34" charset="-120"/>
                <a:ea typeface="微軟正黑體" pitchFamily="34" charset="-120"/>
              </a:rPr>
              <a:t>那又怎樣</a:t>
            </a:r>
            <a:r>
              <a:rPr lang="en-US" altLang="zh-TW" sz="44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4400" dirty="0" smtClean="0">
                <a:latin typeface="微軟正黑體" pitchFamily="34" charset="-120"/>
                <a:ea typeface="微軟正黑體" pitchFamily="34" charset="-120"/>
              </a:rPr>
              <a:t>表情</a:t>
            </a:r>
            <a:r>
              <a:rPr lang="en-US" altLang="zh-TW" sz="4400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398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1481" y="266256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cs typeface="+mj-cs"/>
              </a:rPr>
              <a:t>避免作法</a:t>
            </a:r>
            <a:endParaRPr lang="zh-TW" altLang="en-US" dirty="0">
              <a:cs typeface="+mj-cs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331913" y="1410886"/>
            <a:ext cx="6408737" cy="12239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 smtClean="0">
                <a:latin typeface="微軟正黑體" pitchFamily="34" charset="-120"/>
                <a:ea typeface="微軟正黑體" pitchFamily="34" charset="-120"/>
              </a:rPr>
              <a:t>聲音做作</a:t>
            </a:r>
            <a:r>
              <a:rPr kumimoji="0" lang="en-US" altLang="zh-TW" sz="44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4400" dirty="0" smtClean="0">
                <a:latin typeface="微軟正黑體" pitchFamily="34" charset="-120"/>
                <a:ea typeface="微軟正黑體" pitchFamily="34" charset="-120"/>
              </a:rPr>
              <a:t>拉尾音</a:t>
            </a:r>
            <a:r>
              <a:rPr kumimoji="0" lang="en-US" altLang="zh-TW" sz="4400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307828" y="2817018"/>
            <a:ext cx="6408737" cy="12239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 smtClean="0">
                <a:latin typeface="微軟正黑體" pitchFamily="34" charset="-120"/>
                <a:ea typeface="微軟正黑體" pitchFamily="34" charset="-120"/>
              </a:rPr>
              <a:t>有氣無力</a:t>
            </a:r>
            <a:endParaRPr kumimoji="0"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1359337" y="4437112"/>
            <a:ext cx="6408737" cy="12239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 smtClean="0">
                <a:latin typeface="微軟正黑體" pitchFamily="34" charset="-120"/>
                <a:ea typeface="微軟正黑體" pitchFamily="34" charset="-120"/>
              </a:rPr>
              <a:t>清喉嚨</a:t>
            </a:r>
            <a:endParaRPr kumimoji="0"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146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1481" y="266256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cs typeface="+mj-cs"/>
              </a:rPr>
              <a:t>歸納問題</a:t>
            </a:r>
            <a:endParaRPr lang="zh-TW" altLang="en-US" dirty="0">
              <a:cs typeface="+mj-cs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331913" y="1410886"/>
            <a:ext cx="6408737" cy="12239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 smtClean="0">
                <a:latin typeface="微軟正黑體" pitchFamily="34" charset="-120"/>
                <a:ea typeface="微軟正黑體" pitchFamily="34" charset="-120"/>
              </a:rPr>
              <a:t>您說的是這個意思嗎？</a:t>
            </a:r>
            <a:endParaRPr kumimoji="0"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307828" y="2817018"/>
            <a:ext cx="6408737" cy="12239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dirty="0" smtClean="0">
                <a:latin typeface="微軟正黑體" pitchFamily="34" charset="-120"/>
                <a:ea typeface="微軟正黑體" pitchFamily="34" charset="-120"/>
              </a:rPr>
              <a:t>換句話說是這樣嗎？</a:t>
            </a:r>
            <a:endParaRPr kumimoji="0"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393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9762"/>
          </a:xfrm>
        </p:spPr>
        <p:txBody>
          <a:bodyPr/>
          <a:lstStyle/>
          <a:p>
            <a:r>
              <a:rPr lang="zh-TW" altLang="en-US" dirty="0" smtClean="0"/>
              <a:t>騎士出任務</a:t>
            </a:r>
            <a:endParaRPr 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3257696"/>
              </p:ext>
            </p:extLst>
          </p:nvPr>
        </p:nvGraphicFramePr>
        <p:xfrm>
          <a:off x="2915816" y="1484784"/>
          <a:ext cx="3456385" cy="309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5"/>
              </a:tblGrid>
              <a:tr h="3096344">
                <a:tc>
                  <a:txBody>
                    <a:bodyPr/>
                    <a:lstStyle/>
                    <a:p>
                      <a:pPr algn="ctr"/>
                      <a:endParaRPr lang="en-US" altLang="zh-TW" sz="4000" dirty="0" smtClean="0"/>
                    </a:p>
                    <a:p>
                      <a:pPr algn="ctr"/>
                      <a:r>
                        <a:rPr lang="zh-TW" altLang="en-US" sz="4000" dirty="0" smtClean="0"/>
                        <a:t>任務</a:t>
                      </a:r>
                      <a:endParaRPr lang="en-US" altLang="zh-TW" sz="4000" dirty="0" smtClean="0"/>
                    </a:p>
                    <a:p>
                      <a:pPr algn="ctr"/>
                      <a:endParaRPr lang="en-US" altLang="zh-TW" sz="4000" dirty="0" smtClean="0"/>
                    </a:p>
                    <a:p>
                      <a:pPr algn="ctr"/>
                      <a:r>
                        <a:rPr lang="zh-TW" altLang="en-US" sz="4000" dirty="0" smtClean="0"/>
                        <a:t>造飛機</a:t>
                      </a:r>
                      <a:endParaRPr lang="zh-TW" altLang="en-US" sz="4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750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7584" y="2852936"/>
            <a:ext cx="4038600" cy="2108448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Q &amp; A</a:t>
            </a:r>
            <a:endParaRPr lang="en-US" sz="6000" b="1" dirty="0"/>
          </a:p>
        </p:txBody>
      </p:sp>
      <p:pic>
        <p:nvPicPr>
          <p:cNvPr id="6" name="Content Placeholder 5" descr="globe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057400"/>
            <a:ext cx="4038600" cy="301146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感恩與回饋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28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83568" y="2456372"/>
            <a:ext cx="3038872" cy="1694160"/>
            <a:chOff x="4648200" y="2286000"/>
            <a:chExt cx="1296650" cy="609600"/>
          </a:xfrm>
        </p:grpSpPr>
        <p:sp>
          <p:nvSpPr>
            <p:cNvPr id="17" name="Rounded Rectangle 16"/>
            <p:cNvSpPr/>
            <p:nvPr/>
          </p:nvSpPr>
          <p:spPr>
            <a:xfrm>
              <a:off x="4648200" y="2286000"/>
              <a:ext cx="914400" cy="6096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latin typeface="Perpetua" pitchFamily="18" charset="0"/>
                </a:rPr>
                <a:t>1</a:t>
              </a:r>
              <a:endParaRPr lang="en-US" sz="6000" dirty="0">
                <a:latin typeface="Perpetua" pitchFamily="18" charset="0"/>
              </a:endParaRP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5563850" y="2332220"/>
              <a:ext cx="381000" cy="533400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  <a:alpha val="4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 Placeholder 9"/>
          <p:cNvSpPr txBox="1">
            <a:spLocks/>
          </p:cNvSpPr>
          <p:nvPr/>
        </p:nvSpPr>
        <p:spPr>
          <a:xfrm>
            <a:off x="3923928" y="2996233"/>
            <a:ext cx="3960440" cy="1200375"/>
          </a:xfrm>
          <a:prstGeom prst="rect">
            <a:avLst/>
          </a:prstGeom>
        </p:spPr>
        <p:txBody>
          <a:bodyPr vert="horz" lIns="91440" tIns="228600" rIns="91440" bIns="45720" rtlCol="0">
            <a:normAutofit/>
          </a:bodyPr>
          <a:lstStyle/>
          <a:p>
            <a:pPr marL="57150" marR="0" lvl="0" indent="0" algn="l" defTabSz="914400" rtl="0" eaLnBrk="1" fontAlgn="auto" latinLnBrk="0" hangingPunct="1">
              <a:lnSpc>
                <a:spcPts val="1400"/>
              </a:lnSpc>
              <a:spcBef>
                <a:spcPct val="20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70000"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Perpetua" pitchFamily="18" charset="0"/>
              </a:rPr>
              <a:t>講師簡歷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Perpet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32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51520" y="1340768"/>
            <a:ext cx="7632848" cy="4373563"/>
          </a:xfrm>
        </p:spPr>
        <p:txBody>
          <a:bodyPr>
            <a:normAutofit/>
          </a:bodyPr>
          <a:lstStyle/>
          <a:p>
            <a:pPr marL="355600" indent="-35560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zh-TW" altLang="en-US" dirty="0"/>
              <a:t>姓名</a:t>
            </a:r>
            <a:r>
              <a:rPr lang="zh-TW" altLang="en-US" dirty="0" smtClean="0"/>
              <a:t>：朱賓剛</a:t>
            </a:r>
            <a:endParaRPr lang="en-US" altLang="zh-TW" dirty="0"/>
          </a:p>
          <a:p>
            <a:pPr marL="355600" indent="-35560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zh-TW" altLang="en-US" dirty="0" smtClean="0"/>
              <a:t>現職：雄獅旅行社產學總監</a:t>
            </a:r>
            <a:endParaRPr lang="en-US" altLang="zh-TW" dirty="0" smtClean="0"/>
          </a:p>
          <a:p>
            <a:pPr>
              <a:lnSpc>
                <a:spcPct val="120000"/>
              </a:lnSpc>
              <a:defRPr/>
            </a:pPr>
            <a:r>
              <a:rPr lang="en-US" altLang="zh-TW" dirty="0" smtClean="0"/>
              <a:t>               </a:t>
            </a:r>
            <a:endParaRPr lang="en-US" altLang="zh-TW" dirty="0"/>
          </a:p>
        </p:txBody>
      </p:sp>
      <p:pic>
        <p:nvPicPr>
          <p:cNvPr id="6" name="Content Placeholder 5" descr="globe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32040" y="3717032"/>
            <a:ext cx="4038600" cy="301146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講師簡歷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globe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6400" y="1717040"/>
            <a:ext cx="2043800" cy="1524000"/>
          </a:xfrm>
          <a:ln w="31750"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職務點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達成率</a:t>
            </a:r>
            <a:endParaRPr lang="en-US" dirty="0"/>
          </a:p>
        </p:txBody>
      </p:sp>
      <p:pic>
        <p:nvPicPr>
          <p:cNvPr id="14" name="Content Placeholder 11" descr="glob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3399277"/>
            <a:ext cx="2043800" cy="1512325"/>
          </a:xfrm>
          <a:prstGeom prst="rect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83568" y="2456372"/>
            <a:ext cx="3038872" cy="1694160"/>
            <a:chOff x="4648200" y="2286000"/>
            <a:chExt cx="1296650" cy="609600"/>
          </a:xfrm>
        </p:grpSpPr>
        <p:sp>
          <p:nvSpPr>
            <p:cNvPr id="17" name="Rounded Rectangle 16"/>
            <p:cNvSpPr/>
            <p:nvPr/>
          </p:nvSpPr>
          <p:spPr>
            <a:xfrm>
              <a:off x="4648200" y="2286000"/>
              <a:ext cx="914400" cy="6096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latin typeface="Perpetua" pitchFamily="18" charset="0"/>
                </a:rPr>
                <a:t>3</a:t>
              </a:r>
              <a:endParaRPr lang="en-US" sz="6000" dirty="0">
                <a:latin typeface="Perpetua" pitchFamily="18" charset="0"/>
              </a:endParaRP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5563850" y="2332220"/>
              <a:ext cx="381000" cy="533400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  <a:alpha val="4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 Placeholder 9"/>
          <p:cNvSpPr txBox="1">
            <a:spLocks/>
          </p:cNvSpPr>
          <p:nvPr/>
        </p:nvSpPr>
        <p:spPr>
          <a:xfrm>
            <a:off x="3923928" y="2996233"/>
            <a:ext cx="3960440" cy="1200375"/>
          </a:xfrm>
          <a:prstGeom prst="rect">
            <a:avLst/>
          </a:prstGeom>
        </p:spPr>
        <p:txBody>
          <a:bodyPr vert="horz" lIns="91440" tIns="228600" rIns="91440" bIns="45720" rtlCol="0">
            <a:normAutofit/>
          </a:bodyPr>
          <a:lstStyle/>
          <a:p>
            <a:pPr marL="57150" marR="0" lvl="0" indent="0" algn="l" defTabSz="914400" rtl="0" eaLnBrk="1" fontAlgn="auto" latinLnBrk="0" hangingPunct="1">
              <a:lnSpc>
                <a:spcPts val="1400"/>
              </a:lnSpc>
              <a:spcBef>
                <a:spcPct val="20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70000"/>
              <a:buFontTx/>
              <a:buNone/>
              <a:tabLst/>
              <a:defRPr/>
            </a:pPr>
            <a:r>
              <a:rPr lang="zh-TW" altLang="en-US" sz="4000" dirty="0" smtClean="0">
                <a:solidFill>
                  <a:schemeClr val="bg2">
                    <a:lumMod val="25000"/>
                  </a:schemeClr>
                </a:solidFill>
                <a:latin typeface="Perpetua" pitchFamily="18" charset="0"/>
              </a:rPr>
              <a:t>堅持自己的價值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Perpet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83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recycle_wd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3246" b="3246"/>
          <a:stretch>
            <a:fillRect/>
          </a:stretch>
        </p:blipFill>
        <p:spPr/>
      </p:pic>
      <p:pic>
        <p:nvPicPr>
          <p:cNvPr id="6" name="Picture 5" descr="flower_butt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02722" y="4259943"/>
            <a:ext cx="5574722" cy="389345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3968" y="5804240"/>
            <a:ext cx="3962400" cy="804862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堅持自己的價值</a:t>
            </a:r>
            <a:r>
              <a:rPr lang="en-US" altLang="zh-TW" sz="3600" dirty="0" smtClean="0"/>
              <a:t>-1</a:t>
            </a:r>
            <a:endParaRPr lang="en-US" sz="3600" dirty="0"/>
          </a:p>
        </p:txBody>
      </p:sp>
      <p:sp>
        <p:nvSpPr>
          <p:cNvPr id="2" name="矩形 1"/>
          <p:cNvSpPr/>
          <p:nvPr/>
        </p:nvSpPr>
        <p:spPr>
          <a:xfrm>
            <a:off x="3923928" y="5125834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http://www.youtube.com/watch?v=_leyYopIzE4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9762"/>
          </a:xfrm>
        </p:spPr>
        <p:txBody>
          <a:bodyPr/>
          <a:lstStyle/>
          <a:p>
            <a:r>
              <a:rPr lang="zh-TW" altLang="en-US" dirty="0" smtClean="0"/>
              <a:t>堅持自己的價值</a:t>
            </a:r>
            <a:r>
              <a:rPr lang="en-US" altLang="zh-TW" dirty="0" smtClean="0"/>
              <a:t>-2   </a:t>
            </a:r>
            <a:r>
              <a:rPr lang="zh-TW" altLang="en-US" dirty="0" smtClean="0"/>
              <a:t>個人特質注冊</a:t>
            </a:r>
            <a:endParaRPr 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7687276"/>
              </p:ext>
            </p:extLst>
          </p:nvPr>
        </p:nvGraphicFramePr>
        <p:xfrm>
          <a:off x="2627784" y="980728"/>
          <a:ext cx="5987012" cy="5617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6753"/>
                <a:gridCol w="1496753"/>
                <a:gridCol w="1496753"/>
                <a:gridCol w="1496753"/>
              </a:tblGrid>
              <a:tr h="140448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我是堅定的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我是有自信的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我是天真的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我是幽默的</a:t>
                      </a:r>
                      <a:endParaRPr lang="zh-TW" altLang="en-US" sz="1400" dirty="0"/>
                    </a:p>
                  </a:txBody>
                  <a:tcPr/>
                </a:tc>
              </a:tr>
              <a:tr h="140448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我是講究證據的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我是好交朋友的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我是精明的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我是誠實的</a:t>
                      </a:r>
                      <a:endParaRPr lang="zh-TW" altLang="en-US" sz="1400" dirty="0"/>
                    </a:p>
                  </a:txBody>
                  <a:tcPr/>
                </a:tc>
              </a:tr>
              <a:tr h="140448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我是細心的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我是吃苦耐勞的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我是健談的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我是勇敢的</a:t>
                      </a:r>
                      <a:endParaRPr lang="zh-TW" altLang="en-US" sz="1400" dirty="0"/>
                    </a:p>
                  </a:txBody>
                  <a:tcPr/>
                </a:tc>
              </a:tr>
              <a:tr h="140448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我是美麗</a:t>
                      </a:r>
                      <a:r>
                        <a:rPr lang="en-US" altLang="zh-TW" sz="1400" dirty="0" smtClean="0"/>
                        <a:t>/</a:t>
                      </a:r>
                      <a:r>
                        <a:rPr lang="zh-TW" altLang="en-US" sz="1400" dirty="0" smtClean="0"/>
                        <a:t>英俊的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我是合群的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我是性格穩定的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我是熱情的</a:t>
                      </a:r>
                      <a:endParaRPr lang="zh-TW" alt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478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9762"/>
          </a:xfrm>
        </p:spPr>
        <p:txBody>
          <a:bodyPr/>
          <a:lstStyle/>
          <a:p>
            <a:r>
              <a:rPr lang="zh-TW" altLang="en-US" dirty="0" smtClean="0"/>
              <a:t>堅持自己的價值</a:t>
            </a:r>
            <a:r>
              <a:rPr lang="en-US" altLang="zh-TW" dirty="0" smtClean="0"/>
              <a:t>-3   </a:t>
            </a:r>
            <a:r>
              <a:rPr lang="zh-TW" altLang="en-US" dirty="0" smtClean="0"/>
              <a:t>我適合做什麼？</a:t>
            </a:r>
            <a:endParaRPr 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5017543"/>
              </p:ext>
            </p:extLst>
          </p:nvPr>
        </p:nvGraphicFramePr>
        <p:xfrm>
          <a:off x="2627784" y="980728"/>
          <a:ext cx="5256584" cy="5617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292"/>
                <a:gridCol w="2628292"/>
              </a:tblGrid>
              <a:tr h="1404483">
                <a:tc>
                  <a:txBody>
                    <a:bodyPr/>
                    <a:lstStyle/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</a:tr>
              <a:tr h="1404483">
                <a:tc>
                  <a:txBody>
                    <a:bodyPr/>
                    <a:lstStyle/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</a:tr>
              <a:tr h="1404483">
                <a:tc>
                  <a:txBody>
                    <a:bodyPr/>
                    <a:lstStyle/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</a:tr>
              <a:tr h="1404483">
                <a:tc>
                  <a:txBody>
                    <a:bodyPr/>
                    <a:lstStyle/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" name="直線接點 2"/>
          <p:cNvCxnSpPr/>
          <p:nvPr/>
        </p:nvCxnSpPr>
        <p:spPr>
          <a:xfrm flipV="1">
            <a:off x="2627784" y="3789040"/>
            <a:ext cx="2664296" cy="1368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>
            <a:off x="5292080" y="3789040"/>
            <a:ext cx="2592288" cy="144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>
            <a:endCxn id="5" idx="2"/>
          </p:cNvCxnSpPr>
          <p:nvPr/>
        </p:nvCxnSpPr>
        <p:spPr>
          <a:xfrm>
            <a:off x="2627784" y="5229200"/>
            <a:ext cx="2628292" cy="1369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endCxn id="5" idx="2"/>
          </p:cNvCxnSpPr>
          <p:nvPr/>
        </p:nvCxnSpPr>
        <p:spPr>
          <a:xfrm flipH="1">
            <a:off x="5256076" y="5229200"/>
            <a:ext cx="2628292" cy="1369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23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9762"/>
          </a:xfrm>
        </p:spPr>
        <p:txBody>
          <a:bodyPr/>
          <a:lstStyle/>
          <a:p>
            <a:r>
              <a:rPr lang="zh-TW" altLang="en-US" dirty="0" smtClean="0"/>
              <a:t>最佳同學大拍賣</a:t>
            </a:r>
            <a:endParaRPr 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1853703"/>
              </p:ext>
            </p:extLst>
          </p:nvPr>
        </p:nvGraphicFramePr>
        <p:xfrm>
          <a:off x="827584" y="1484784"/>
          <a:ext cx="6912770" cy="309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5"/>
                <a:gridCol w="3456385"/>
              </a:tblGrid>
              <a:tr h="3096344">
                <a:tc>
                  <a:txBody>
                    <a:bodyPr/>
                    <a:lstStyle/>
                    <a:p>
                      <a:pPr algn="ctr"/>
                      <a:endParaRPr lang="en-US" altLang="zh-TW" sz="4000" dirty="0" smtClean="0"/>
                    </a:p>
                    <a:p>
                      <a:pPr algn="ctr"/>
                      <a:endParaRPr lang="en-US" altLang="zh-TW" sz="4000" dirty="0" smtClean="0"/>
                    </a:p>
                    <a:p>
                      <a:pPr algn="ctr"/>
                      <a:r>
                        <a:rPr lang="zh-TW" altLang="en-US" sz="4000" dirty="0" smtClean="0"/>
                        <a:t>資源有限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4000" dirty="0" smtClean="0"/>
                    </a:p>
                    <a:p>
                      <a:pPr algn="ctr"/>
                      <a:endParaRPr lang="en-US" altLang="zh-TW" sz="4000" dirty="0" smtClean="0"/>
                    </a:p>
                    <a:p>
                      <a:pPr algn="ctr"/>
                      <a:r>
                        <a:rPr lang="zh-TW" altLang="en-US" sz="4000" dirty="0" smtClean="0"/>
                        <a:t>現實殘酷</a:t>
                      </a:r>
                      <a:endParaRPr lang="zh-TW" altLang="en-US" sz="4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66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M_earth_flower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rganic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058B8F9-E30F-4801-8C2F-8CE4BF5998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PM_earth_flower</Template>
  <TotalTime>504</TotalTime>
  <Words>233</Words>
  <Application>Microsoft Office PowerPoint</Application>
  <PresentationFormat>如螢幕大小 (4:3)</PresentationFormat>
  <Paragraphs>72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5" baseType="lpstr">
      <vt:lpstr>Arial</vt:lpstr>
      <vt:lpstr>新細明體</vt:lpstr>
      <vt:lpstr>Calibri</vt:lpstr>
      <vt:lpstr>Perpetua</vt:lpstr>
      <vt:lpstr>Segoe UI</vt:lpstr>
      <vt:lpstr>微軟正黑體</vt:lpstr>
      <vt:lpstr>PM_earth_flower</vt:lpstr>
      <vt:lpstr>成功打造自我品牌</vt:lpstr>
      <vt:lpstr>PowerPoint 簡報</vt:lpstr>
      <vt:lpstr>講師簡歷</vt:lpstr>
      <vt:lpstr>PowerPoint 簡報</vt:lpstr>
      <vt:lpstr>PowerPoint 簡報</vt:lpstr>
      <vt:lpstr>PowerPoint 簡報</vt:lpstr>
      <vt:lpstr>堅持自己的價值-2   個人特質注冊</vt:lpstr>
      <vt:lpstr>堅持自己的價值-3   我適合做什麼？</vt:lpstr>
      <vt:lpstr>最佳同學大拍賣</vt:lpstr>
      <vt:lpstr>最佳特質跳樓大拍賣</vt:lpstr>
      <vt:lpstr>重點言語-完美履歷表ABC法則</vt:lpstr>
      <vt:lpstr>騎士出任務</vt:lpstr>
      <vt:lpstr>千萬不要問的問題</vt:lpstr>
      <vt:lpstr>避免用詞</vt:lpstr>
      <vt:lpstr>避免作法</vt:lpstr>
      <vt:lpstr>歸納問題</vt:lpstr>
      <vt:lpstr>騎士出任務</vt:lpstr>
      <vt:lpstr>感恩與回饋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 in Yellow Flower</dc:title>
  <dc:creator>芝普 蔡惠玲 Jovian H.L.Tsai</dc:creator>
  <cp:lastModifiedBy>USER</cp:lastModifiedBy>
  <cp:revision>33</cp:revision>
  <dcterms:created xsi:type="dcterms:W3CDTF">2013-02-05T03:44:13Z</dcterms:created>
  <dcterms:modified xsi:type="dcterms:W3CDTF">2015-11-24T08:26:45Z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TC018572819991</vt:lpwstr>
  </property>
</Properties>
</file>