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83" r:id="rId6"/>
    <p:sldId id="284" r:id="rId7"/>
    <p:sldId id="286" r:id="rId8"/>
    <p:sldId id="287" r:id="rId9"/>
    <p:sldId id="289" r:id="rId10"/>
    <p:sldId id="291" r:id="rId11"/>
    <p:sldId id="290" r:id="rId12"/>
    <p:sldId id="292" r:id="rId13"/>
    <p:sldId id="293" r:id="rId14"/>
    <p:sldId id="294" r:id="rId15"/>
    <p:sldId id="295" r:id="rId16"/>
    <p:sldId id="282" r:id="rId17"/>
    <p:sldId id="296" r:id="rId18"/>
    <p:sldId id="298" r:id="rId19"/>
    <p:sldId id="299" r:id="rId20"/>
    <p:sldId id="297" r:id="rId21"/>
    <p:sldId id="301" r:id="rId22"/>
    <p:sldId id="302" r:id="rId23"/>
    <p:sldId id="303" r:id="rId24"/>
    <p:sldId id="285" r:id="rId25"/>
    <p:sldId id="300" r:id="rId26"/>
    <p:sldId id="305" r:id="rId27"/>
    <p:sldId id="279" r:id="rId28"/>
    <p:sldId id="307" r:id="rId29"/>
    <p:sldId id="306" r:id="rId30"/>
    <p:sldId id="281" r:id="rId31"/>
    <p:sldId id="267" r:id="rId32"/>
    <p:sldId id="308" r:id="rId33"/>
    <p:sldId id="261" r:id="rId34"/>
    <p:sldId id="273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BDD"/>
    <a:srgbClr val="547FFA"/>
    <a:srgbClr val="FFFFFF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3" autoAdjust="0"/>
    <p:restoredTop sz="93125" autoAdjust="0"/>
  </p:normalViewPr>
  <p:slideViewPr>
    <p:cSldViewPr>
      <p:cViewPr>
        <p:scale>
          <a:sx n="70" d="100"/>
          <a:sy n="70" d="100"/>
        </p:scale>
        <p:origin x="-119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07206908982906E-2"/>
          <c:y val="0.13189108314012468"/>
          <c:w val="0.83540689356511411"/>
          <c:h val="0.81139163043814799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52BDD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8778539912798806"/>
                  <c:y val="-8.725806422237131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9796553217442961E-2"/>
                  <c:y val="-0.178634295642924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773533666327324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845827787842161E-2"/>
                  <c:y val="5.854130961769275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 smtClean="0"/>
                      <a:t>社</a:t>
                    </a:r>
                    <a:r>
                      <a:rPr lang="zh-TW" altLang="en-US" dirty="0"/>
                      <a:t>群</a:t>
                    </a:r>
                    <a:r>
                      <a:rPr lang="en-US" altLang="zh-TW" dirty="0"/>
                      <a:t>2
</a:t>
                    </a:r>
                    <a:r>
                      <a:rPr lang="en-US" altLang="zh-TW" dirty="0" smtClean="0"/>
                      <a:t>1%</a:t>
                    </a:r>
                    <a:endParaRPr lang="zh-TW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900000"/>
              <a:lstStyle/>
              <a:p>
                <a:pPr>
                  <a:defRPr/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上學</c:v>
                </c:pt>
                <c:pt idx="1">
                  <c:v>打工</c:v>
                </c:pt>
                <c:pt idx="2">
                  <c:v>社群1</c:v>
                </c:pt>
                <c:pt idx="3">
                  <c:v>社群2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28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741A7D-4E9B-4EBB-A7D9-1BE8D37261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008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第一：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三十年前我創建鴻海的時候是賭上全部家當，不成功便成仁，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而你只是寄出幾十份履歷表後來鴻海上班，且隨時可以走人。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我們跟你的差別在：創業與就業！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第二：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我選擇從連接器切入市場，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到最後跟ＡＰＰＬＥ合作，是因為我眼光判斷正確，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而你在哪個部門上班是因為學歷和考試被分配的。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我們之間的差別在：選擇與被選擇！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第三：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小時都在思考如何創造利潤，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每一個決策都可能影響數萬個家庭生計與數十萬股民的權益，</a:t>
            </a:r>
            <a:b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而你只要想什麼時候下班跟照顧好你的家庭。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我們之間的差別在：責任的輕重！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1A7D-4E9B-4EBB-A7D9-1BE8D372613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855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我們是一個贏在起跑點，卻輸在終點的教育。設計解決問題的能力，比背答案更重要好嗎？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41A7D-4E9B-4EBB-A7D9-1BE8D3726130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99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3092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3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4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3095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3098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9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2C89C373-B2FD-469E-9F0F-4585835A85E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5" y="74249"/>
            <a:ext cx="1390170" cy="139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7DFDB-7F96-4D9E-8311-E070CD4159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51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A80B4-9683-4086-975F-D8E7A6EAC6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08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087F89C-2FCA-4A1F-BA45-B9902DE7A3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0200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54711-3E1D-4199-ADAE-B637DF2C06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64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E784-2711-4C92-B702-C9B4C75456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17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44D6-32ED-413D-A7BE-41CC96596D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204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A74B1-EB52-4FDD-9C44-F98A4C0650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14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DC5D3-949C-4262-B692-348C16843D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932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28E75-01DF-49B9-914F-FCE44A4F93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520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0B1DD-7801-441E-B0AF-6C6719B4B5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97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5495-F0DF-4002-81A8-E590A314AC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07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Image" r:id="rId15" imgW="9561905" imgH="1600000" progId="Photoshop.Image.6">
                  <p:embed/>
                </p:oleObj>
              </mc:Choice>
              <mc:Fallback>
                <p:oleObj name="Image" r:id="rId15" imgW="9561905" imgH="1600000" progId="Photoshop.Image.6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white">
                      <a:xfrm>
                        <a:off x="0" y="0"/>
                        <a:ext cx="9144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48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3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8D980D9F-9A77-4D89-B348-7EBBF0A6910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90800"/>
            <a:ext cx="7776864" cy="1012825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上班族變老闆</a:t>
            </a:r>
            <a:r>
              <a:rPr lang="en-US" altLang="zh-TW" dirty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我的心路歷程</a:t>
            </a:r>
            <a:endParaRPr lang="en-US" altLang="zh-TW" dirty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5517232"/>
            <a:ext cx="4572000" cy="3810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TW" sz="1400" dirty="0" smtClean="0">
                <a:ea typeface="新細明體" charset="-120"/>
              </a:rPr>
              <a:t>By Joe Chang 2015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89C373-B2FD-469E-9F0F-4585835A85E4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90800"/>
            <a:ext cx="7776864" cy="10128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求學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我的心路歷程</a:t>
            </a:r>
            <a:endParaRPr lang="en-US" altLang="zh-TW" dirty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5517232"/>
            <a:ext cx="4572000" cy="3810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TW" sz="1400" dirty="0" smtClean="0">
                <a:ea typeface="新細明體" charset="-120"/>
              </a:rPr>
              <a:t>By Joe Chang 2015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89C373-B2FD-469E-9F0F-4585835A85E4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00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淵源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7502404">
            <a:off x="157957" y="2806799"/>
            <a:ext cx="5253037" cy="2614613"/>
          </a:xfrm>
          <a:prstGeom prst="rightArrow">
            <a:avLst>
              <a:gd name="adj1" fmla="val 59065"/>
              <a:gd name="adj2" fmla="val 35713"/>
            </a:avLst>
          </a:prstGeom>
          <a:solidFill>
            <a:srgbClr val="A0A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0"/>
          <a:lstStyle/>
          <a:p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468313" y="1825558"/>
            <a:ext cx="7848600" cy="4783592"/>
            <a:chOff x="468313" y="1825558"/>
            <a:chExt cx="7848600" cy="4783592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268538" y="1825558"/>
              <a:ext cx="2663825" cy="1145388"/>
            </a:xfrm>
            <a:prstGeom prst="rect">
              <a:avLst/>
            </a:prstGeom>
            <a:solidFill>
              <a:srgbClr val="C1C1F7">
                <a:alpha val="50000"/>
              </a:srgbClr>
            </a:solidFill>
            <a:ln w="38100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zh-TW" altLang="en-US" sz="2800" dirty="0" smtClean="0">
                  <a:ea typeface="標楷體" pitchFamily="65" charset="-120"/>
                </a:rPr>
                <a:t>中華科技大學</a:t>
              </a:r>
              <a:r>
                <a:rPr lang="en-US" altLang="zh-TW" sz="2800" dirty="0" smtClean="0">
                  <a:ea typeface="標楷體" pitchFamily="65" charset="-120"/>
                </a:rPr>
                <a:t/>
              </a:r>
              <a:br>
                <a:rPr lang="en-US" altLang="zh-TW" sz="2800" dirty="0" smtClean="0">
                  <a:ea typeface="標楷體" pitchFamily="65" charset="-120"/>
                </a:rPr>
              </a:br>
              <a:r>
                <a:rPr lang="en-US" altLang="zh-TW" sz="2800" dirty="0" smtClean="0">
                  <a:ea typeface="標楷體" pitchFamily="65" charset="-120"/>
                </a:rPr>
                <a:t>2009</a:t>
              </a:r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5364163" y="2423957"/>
              <a:ext cx="2952750" cy="1077051"/>
            </a:xfrm>
            <a:prstGeom prst="roundRect">
              <a:avLst>
                <a:gd name="adj" fmla="val 16667"/>
              </a:avLst>
            </a:prstGeom>
            <a:solidFill>
              <a:srgbClr val="A0A0E0"/>
            </a:solidFill>
            <a:ln w="381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en-US" altLang="zh-TW" sz="2800" dirty="0" smtClean="0">
                  <a:ea typeface="標楷體" pitchFamily="65" charset="-120"/>
                </a:rPr>
                <a:t>9717D001</a:t>
              </a:r>
            </a:p>
            <a:p>
              <a:pPr algn="ctr"/>
              <a:r>
                <a:rPr lang="en-US" altLang="ja-JP" sz="2800" dirty="0" smtClean="0">
                  <a:ea typeface="標楷體" pitchFamily="65" charset="-120"/>
                </a:rPr>
                <a:t>2008~2010</a:t>
              </a:r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932362" y="2363340"/>
              <a:ext cx="431801" cy="607605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/>
            <a:lstStyle/>
            <a:p>
              <a:endParaRPr lang="zh-TW" alt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692276" y="3037798"/>
              <a:ext cx="2663825" cy="1145388"/>
            </a:xfrm>
            <a:prstGeom prst="rect">
              <a:avLst/>
            </a:prstGeom>
            <a:solidFill>
              <a:srgbClr val="C1C1F7">
                <a:alpha val="50000"/>
              </a:srgbClr>
            </a:solidFill>
            <a:ln w="38100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zh-TW" altLang="en-US" sz="2800" dirty="0">
                  <a:ea typeface="標楷體" pitchFamily="65" charset="-120"/>
                </a:rPr>
                <a:t>中華</a:t>
              </a:r>
              <a:r>
                <a:rPr lang="zh-TW" altLang="en-US" sz="2800" dirty="0" smtClean="0">
                  <a:ea typeface="標楷體" pitchFamily="65" charset="-120"/>
                </a:rPr>
                <a:t>技術學院</a:t>
              </a:r>
              <a:r>
                <a:rPr lang="en-US" altLang="zh-TW" sz="2800" dirty="0" smtClean="0">
                  <a:ea typeface="標楷體" pitchFamily="65" charset="-120"/>
                </a:rPr>
                <a:t/>
              </a:r>
              <a:br>
                <a:rPr lang="en-US" altLang="zh-TW" sz="2800" dirty="0" smtClean="0">
                  <a:ea typeface="標楷體" pitchFamily="65" charset="-120"/>
                </a:rPr>
              </a:br>
              <a:r>
                <a:rPr lang="en-US" altLang="zh-TW" sz="2800" dirty="0" smtClean="0">
                  <a:ea typeface="標楷體" pitchFamily="65" charset="-120"/>
                </a:rPr>
                <a:t>1999</a:t>
              </a:r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4356102" y="2970946"/>
              <a:ext cx="1008062" cy="60612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/>
            <a:lstStyle/>
            <a:p>
              <a:endParaRPr lang="zh-TW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16013" y="4251523"/>
              <a:ext cx="2663825" cy="1145388"/>
            </a:xfrm>
            <a:prstGeom prst="rect">
              <a:avLst/>
            </a:prstGeom>
            <a:solidFill>
              <a:srgbClr val="C1C1F7">
                <a:alpha val="50000"/>
              </a:srgbClr>
            </a:solidFill>
            <a:ln w="38100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zh-TW" altLang="en-US" sz="2800" dirty="0">
                  <a:ea typeface="標楷體" pitchFamily="65" charset="-120"/>
                </a:rPr>
                <a:t>中華工商</a:t>
              </a:r>
              <a:r>
                <a:rPr lang="zh-TW" altLang="en-US" sz="2800" dirty="0" smtClean="0">
                  <a:ea typeface="標楷體" pitchFamily="65" charset="-120"/>
                </a:rPr>
                <a:t>專科</a:t>
              </a:r>
              <a:endParaRPr lang="en-US" altLang="zh-TW" sz="2800" dirty="0" smtClean="0">
                <a:ea typeface="標楷體" pitchFamily="65" charset="-120"/>
              </a:endParaRPr>
            </a:p>
            <a:p>
              <a:pPr algn="ctr"/>
              <a:r>
                <a:rPr lang="en-US" altLang="ja-JP" sz="2800" dirty="0" smtClean="0">
                  <a:ea typeface="標楷體" pitchFamily="65" charset="-120"/>
                </a:rPr>
                <a:t>1994</a:t>
              </a:r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5364163" y="4872229"/>
              <a:ext cx="2952750" cy="1077051"/>
            </a:xfrm>
            <a:prstGeom prst="roundRect">
              <a:avLst>
                <a:gd name="adj" fmla="val 16667"/>
              </a:avLst>
            </a:prstGeom>
            <a:solidFill>
              <a:srgbClr val="A0A0E0"/>
            </a:solidFill>
            <a:ln w="38100" algn="ctr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en-US" altLang="ja-JP" sz="2800" dirty="0" smtClean="0">
                  <a:ea typeface="標楷體" pitchFamily="65" charset="-120"/>
                </a:rPr>
                <a:t>813098</a:t>
              </a:r>
            </a:p>
            <a:p>
              <a:pPr algn="ctr"/>
              <a:r>
                <a:rPr lang="en-US" altLang="ja-JP" sz="2800" dirty="0" smtClean="0">
                  <a:ea typeface="標楷體" pitchFamily="65" charset="-120"/>
                </a:rPr>
                <a:t>1992~1997</a:t>
              </a:r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779838" y="4789306"/>
              <a:ext cx="1584325" cy="67445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/>
            <a:lstStyle/>
            <a:p>
              <a:endParaRPr lang="zh-TW" alt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468313" y="5463762"/>
              <a:ext cx="2663825" cy="1145388"/>
            </a:xfrm>
            <a:prstGeom prst="rect">
              <a:avLst/>
            </a:prstGeom>
            <a:solidFill>
              <a:srgbClr val="C1C1F7">
                <a:alpha val="50000"/>
              </a:srgbClr>
            </a:solidFill>
            <a:ln w="38100" algn="ctr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/>
            <a:lstStyle/>
            <a:p>
              <a:pPr algn="ctr"/>
              <a:r>
                <a:rPr lang="zh-TW" altLang="en-US" sz="2800" dirty="0" smtClean="0">
                  <a:ea typeface="標楷體" pitchFamily="65" charset="-120"/>
                </a:rPr>
                <a:t>中華工業專科</a:t>
              </a:r>
              <a:endParaRPr lang="en-US" altLang="zh-TW" sz="2800" dirty="0" smtClean="0">
                <a:ea typeface="標楷體" pitchFamily="65" charset="-120"/>
              </a:endParaRPr>
            </a:p>
            <a:p>
              <a:pPr algn="ctr"/>
              <a:r>
                <a:rPr lang="en-US" altLang="zh-TW" sz="2800" dirty="0" smtClean="0">
                  <a:ea typeface="標楷體" pitchFamily="65" charset="-120"/>
                </a:rPr>
                <a:t>1967</a:t>
              </a:r>
            </a:p>
            <a:p>
              <a:pPr algn="ctr"/>
              <a:endParaRPr lang="ja-JP" altLang="en-US" sz="2800" dirty="0">
                <a:ea typeface="標楷體" pitchFamily="65" charset="-120"/>
              </a:endParaRPr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3132138" y="5463762"/>
              <a:ext cx="2232025" cy="539268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0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7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12</a:t>
            </a:fld>
            <a:endParaRPr lang="en-US" altLang="zh-TW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1154082587"/>
              </p:ext>
            </p:extLst>
          </p:nvPr>
        </p:nvGraphicFramePr>
        <p:xfrm>
          <a:off x="899592" y="1844824"/>
          <a:ext cx="70567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10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出錯啦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83568" y="1898555"/>
            <a:ext cx="2016125" cy="20161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求學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995936" y="1898556"/>
            <a:ext cx="2016125" cy="2016125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DFB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打工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gray">
          <a:xfrm>
            <a:off x="5364088" y="4461706"/>
            <a:ext cx="873243" cy="1400175"/>
          </a:xfrm>
          <a:custGeom>
            <a:avLst/>
            <a:gdLst>
              <a:gd name="T0" fmla="*/ 631 w 1072"/>
              <a:gd name="T1" fmla="*/ 878 h 1719"/>
              <a:gd name="T2" fmla="*/ 0 w 1072"/>
              <a:gd name="T3" fmla="*/ 1472 h 1719"/>
              <a:gd name="T4" fmla="*/ 238 w 1072"/>
              <a:gd name="T5" fmla="*/ 1719 h 1719"/>
              <a:gd name="T6" fmla="*/ 1072 w 1072"/>
              <a:gd name="T7" fmla="*/ 870 h 1719"/>
              <a:gd name="T8" fmla="*/ 283 w 1072"/>
              <a:gd name="T9" fmla="*/ 0 h 1719"/>
              <a:gd name="T10" fmla="*/ 46 w 1072"/>
              <a:gd name="T11" fmla="*/ 219 h 1719"/>
              <a:gd name="T12" fmla="*/ 631 w 1072"/>
              <a:gd name="T13" fmla="*/ 878 h 1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2"/>
              <a:gd name="T22" fmla="*/ 0 h 1719"/>
              <a:gd name="T23" fmla="*/ 1072 w 1072"/>
              <a:gd name="T24" fmla="*/ 1719 h 17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2" h="1719">
                <a:moveTo>
                  <a:pt x="631" y="878"/>
                </a:moveTo>
                <a:lnTo>
                  <a:pt x="0" y="1472"/>
                </a:lnTo>
                <a:lnTo>
                  <a:pt x="238" y="1719"/>
                </a:lnTo>
                <a:lnTo>
                  <a:pt x="1072" y="870"/>
                </a:lnTo>
                <a:lnTo>
                  <a:pt x="283" y="0"/>
                </a:lnTo>
                <a:lnTo>
                  <a:pt x="46" y="219"/>
                </a:lnTo>
                <a:lnTo>
                  <a:pt x="631" y="878"/>
                </a:lnTo>
                <a:close/>
              </a:path>
            </a:pathLst>
          </a:custGeom>
          <a:solidFill>
            <a:srgbClr val="6399AB"/>
          </a:solidFill>
          <a:ln w="47625">
            <a:solidFill>
              <a:schemeClr val="bg2"/>
            </a:solidFill>
            <a:round/>
            <a:headEnd/>
            <a:tailEnd/>
          </a:ln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Freeform 3"/>
          <p:cNvSpPr>
            <a:spLocks/>
          </p:cNvSpPr>
          <p:nvPr/>
        </p:nvSpPr>
        <p:spPr bwMode="gray">
          <a:xfrm rot="10800000">
            <a:off x="2987824" y="2206529"/>
            <a:ext cx="873243" cy="1400175"/>
          </a:xfrm>
          <a:custGeom>
            <a:avLst/>
            <a:gdLst>
              <a:gd name="T0" fmla="*/ 631 w 1072"/>
              <a:gd name="T1" fmla="*/ 878 h 1719"/>
              <a:gd name="T2" fmla="*/ 0 w 1072"/>
              <a:gd name="T3" fmla="*/ 1472 h 1719"/>
              <a:gd name="T4" fmla="*/ 238 w 1072"/>
              <a:gd name="T5" fmla="*/ 1719 h 1719"/>
              <a:gd name="T6" fmla="*/ 1072 w 1072"/>
              <a:gd name="T7" fmla="*/ 870 h 1719"/>
              <a:gd name="T8" fmla="*/ 283 w 1072"/>
              <a:gd name="T9" fmla="*/ 0 h 1719"/>
              <a:gd name="T10" fmla="*/ 46 w 1072"/>
              <a:gd name="T11" fmla="*/ 219 h 1719"/>
              <a:gd name="T12" fmla="*/ 631 w 1072"/>
              <a:gd name="T13" fmla="*/ 878 h 17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72"/>
              <a:gd name="T22" fmla="*/ 0 h 1719"/>
              <a:gd name="T23" fmla="*/ 1072 w 1072"/>
              <a:gd name="T24" fmla="*/ 1719 h 17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72" h="1719">
                <a:moveTo>
                  <a:pt x="631" y="878"/>
                </a:moveTo>
                <a:lnTo>
                  <a:pt x="0" y="1472"/>
                </a:lnTo>
                <a:lnTo>
                  <a:pt x="238" y="1719"/>
                </a:lnTo>
                <a:lnTo>
                  <a:pt x="1072" y="870"/>
                </a:lnTo>
                <a:lnTo>
                  <a:pt x="283" y="0"/>
                </a:lnTo>
                <a:lnTo>
                  <a:pt x="46" y="219"/>
                </a:lnTo>
                <a:lnTo>
                  <a:pt x="631" y="878"/>
                </a:lnTo>
                <a:close/>
              </a:path>
            </a:pathLst>
          </a:custGeom>
          <a:solidFill>
            <a:srgbClr val="6399AB"/>
          </a:solidFill>
          <a:ln w="47625">
            <a:solidFill>
              <a:schemeClr val="bg2"/>
            </a:solidFill>
            <a:round/>
            <a:headEnd/>
            <a:tailEnd/>
          </a:ln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444208" y="4153730"/>
            <a:ext cx="2016125" cy="201612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203848" y="4153730"/>
            <a:ext cx="2016125" cy="2016125"/>
          </a:xfrm>
          <a:prstGeom prst="ellipse">
            <a:avLst/>
          </a:prstGeom>
          <a:solidFill>
            <a:srgbClr val="F52BDD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CDC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9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茫然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14</a:t>
            </a:fld>
            <a:endParaRPr lang="en-US" altLang="zh-TW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13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1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26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1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8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29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8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46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50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51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7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8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60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1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66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3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6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69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74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75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76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77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78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9" name="Text Box 77"/>
          <p:cNvSpPr txBox="1">
            <a:spLocks noChangeArrowheads="1"/>
          </p:cNvSpPr>
          <p:nvPr/>
        </p:nvSpPr>
        <p:spPr bwMode="gray">
          <a:xfrm rot="3925970">
            <a:off x="1404876" y="4469756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Text Box 78"/>
          <p:cNvSpPr txBox="1">
            <a:spLocks noChangeArrowheads="1"/>
          </p:cNvSpPr>
          <p:nvPr/>
        </p:nvSpPr>
        <p:spPr bwMode="gray">
          <a:xfrm rot="3925970">
            <a:off x="1631287" y="4209843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1600" b="1" dirty="0" smtClean="0">
                <a:ea typeface="新細明體" charset="-120"/>
              </a:rPr>
              <a:t>1997/09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81" name="Text Box 79"/>
          <p:cNvSpPr txBox="1">
            <a:spLocks noChangeArrowheads="1"/>
          </p:cNvSpPr>
          <p:nvPr/>
        </p:nvSpPr>
        <p:spPr bwMode="gray">
          <a:xfrm rot="3925970">
            <a:off x="2655045" y="4469756"/>
            <a:ext cx="1782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國軍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Online</a:t>
            </a:r>
          </a:p>
        </p:txBody>
      </p:sp>
      <p:sp>
        <p:nvSpPr>
          <p:cNvPr id="82" name="Text Box 80"/>
          <p:cNvSpPr txBox="1">
            <a:spLocks noChangeArrowheads="1"/>
          </p:cNvSpPr>
          <p:nvPr/>
        </p:nvSpPr>
        <p:spPr bwMode="gray">
          <a:xfrm rot="3925970">
            <a:off x="3372774" y="4209843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1600" b="1" dirty="0" smtClean="0">
                <a:ea typeface="新細明體" charset="-120"/>
              </a:rPr>
              <a:t>1997/10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83" name="Text Box 81"/>
          <p:cNvSpPr txBox="1">
            <a:spLocks noChangeArrowheads="1"/>
          </p:cNvSpPr>
          <p:nvPr/>
        </p:nvSpPr>
        <p:spPr bwMode="gray">
          <a:xfrm rot="3925970">
            <a:off x="4569761" y="4469756"/>
            <a:ext cx="1579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退伍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+921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Text Box 82"/>
          <p:cNvSpPr txBox="1">
            <a:spLocks noChangeArrowheads="1"/>
          </p:cNvSpPr>
          <p:nvPr/>
        </p:nvSpPr>
        <p:spPr bwMode="gray">
          <a:xfrm rot="3925970">
            <a:off x="5185698" y="4209843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1600" b="1" dirty="0" smtClean="0">
                <a:ea typeface="新細明體" charset="-120"/>
              </a:rPr>
              <a:t>1999/09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85" name="Text Box 83"/>
          <p:cNvSpPr txBox="1">
            <a:spLocks noChangeArrowheads="1"/>
          </p:cNvSpPr>
          <p:nvPr/>
        </p:nvSpPr>
        <p:spPr bwMode="gray">
          <a:xfrm rot="3925970">
            <a:off x="6911914" y="4612631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上工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 Box 84"/>
          <p:cNvSpPr txBox="1">
            <a:spLocks noChangeArrowheads="1"/>
          </p:cNvSpPr>
          <p:nvPr/>
        </p:nvSpPr>
        <p:spPr bwMode="gray">
          <a:xfrm rot="3925970">
            <a:off x="7136738" y="4352718"/>
            <a:ext cx="9252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1600" b="1" dirty="0" smtClean="0">
                <a:ea typeface="新細明體" charset="-120"/>
              </a:rPr>
              <a:t>2000/02</a:t>
            </a:r>
            <a:endParaRPr lang="en-US" altLang="zh-TW" sz="1600" b="1" dirty="0">
              <a:ea typeface="新細明體" charset="-120"/>
            </a:endParaRPr>
          </a:p>
        </p:txBody>
      </p:sp>
      <p:sp>
        <p:nvSpPr>
          <p:cNvPr id="88" name="Text Box 86"/>
          <p:cNvSpPr txBox="1">
            <a:spLocks noChangeArrowheads="1"/>
          </p:cNvSpPr>
          <p:nvPr/>
        </p:nvSpPr>
        <p:spPr bwMode="gray">
          <a:xfrm>
            <a:off x="1066799" y="1868488"/>
            <a:ext cx="18571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gray">
          <a:xfrm>
            <a:off x="2835915" y="1868488"/>
            <a:ext cx="915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1997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Text Box 88"/>
          <p:cNvSpPr txBox="1">
            <a:spLocks noChangeArrowheads="1"/>
          </p:cNvSpPr>
          <p:nvPr/>
        </p:nvSpPr>
        <p:spPr bwMode="gray">
          <a:xfrm>
            <a:off x="4597027" y="1868488"/>
            <a:ext cx="915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 Box 89"/>
          <p:cNvSpPr txBox="1">
            <a:spLocks noChangeArrowheads="1"/>
          </p:cNvSpPr>
          <p:nvPr/>
        </p:nvSpPr>
        <p:spPr bwMode="gray">
          <a:xfrm>
            <a:off x="6442306" y="1886917"/>
            <a:ext cx="92378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2" name="AutoShape 90"/>
          <p:cNvCxnSpPr>
            <a:cxnSpLocks noChangeShapeType="1"/>
            <a:stCxn id="88" idx="3"/>
            <a:endCxn id="89" idx="1"/>
          </p:cNvCxnSpPr>
          <p:nvPr/>
        </p:nvCxnSpPr>
        <p:spPr bwMode="gray">
          <a:xfrm flipV="1">
            <a:off x="1252516" y="2099321"/>
            <a:ext cx="1583399" cy="1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91"/>
          <p:cNvCxnSpPr>
            <a:cxnSpLocks noChangeShapeType="1"/>
            <a:stCxn id="89" idx="3"/>
            <a:endCxn id="90" idx="1"/>
          </p:cNvCxnSpPr>
          <p:nvPr/>
        </p:nvCxnSpPr>
        <p:spPr bwMode="gray">
          <a:xfrm>
            <a:off x="3751550" y="2099321"/>
            <a:ext cx="84547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AutoShape 92"/>
          <p:cNvCxnSpPr>
            <a:cxnSpLocks noChangeShapeType="1"/>
          </p:cNvCxnSpPr>
          <p:nvPr/>
        </p:nvCxnSpPr>
        <p:spPr bwMode="gray">
          <a:xfrm>
            <a:off x="5467853" y="2100263"/>
            <a:ext cx="98622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80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再戰中華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rot="16200000">
            <a:off x="301489" y="1462744"/>
            <a:ext cx="5084638" cy="5328592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821432" y="32487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69804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9717D001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821432" y="43917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69804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1221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821432" y="5534744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69804"/>
                  <a:invGamma/>
                </a:schemeClr>
              </a:gs>
              <a:gs pos="100000">
                <a:schemeClr val="tx2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加號 2"/>
          <p:cNvSpPr/>
          <p:nvPr/>
        </p:nvSpPr>
        <p:spPr bwMode="auto">
          <a:xfrm>
            <a:off x="5652120" y="3573016"/>
            <a:ext cx="1080120" cy="100811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4" descr="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3172"/>
            <a:ext cx="120808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1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17</a:t>
            </a:fld>
            <a:endParaRPr lang="en-US" altLang="zh-TW"/>
          </a:p>
        </p:txBody>
      </p:sp>
      <p:graphicFrame>
        <p:nvGraphicFramePr>
          <p:cNvPr id="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36878"/>
              </p:ext>
            </p:extLst>
          </p:nvPr>
        </p:nvGraphicFramePr>
        <p:xfrm>
          <a:off x="467544" y="2132856"/>
          <a:ext cx="8280920" cy="3816424"/>
        </p:xfrm>
        <a:graphic>
          <a:graphicData uri="http://schemas.openxmlformats.org/drawingml/2006/table">
            <a:tbl>
              <a:tblPr/>
              <a:tblGrid>
                <a:gridCol w="1478736"/>
                <a:gridCol w="3412395"/>
                <a:gridCol w="3389789"/>
              </a:tblGrid>
              <a:tr h="5304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五專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58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為學分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為理解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55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課餘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臨時抱佛腳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課前養興趣，課後勤做工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58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打工當職業，念書當打工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用以致學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55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社群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封閉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較開放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58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心理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苦悶的，無聊的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使其有趣，使其有料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18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418903" y="2060848"/>
            <a:ext cx="4137025" cy="4137025"/>
            <a:chOff x="2418903" y="2060848"/>
            <a:chExt cx="4137025" cy="4137025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418903" y="2060848"/>
              <a:ext cx="4137025" cy="4137025"/>
              <a:chOff x="1610" y="890"/>
              <a:chExt cx="2606" cy="2606"/>
            </a:xfrm>
          </p:grpSpPr>
          <p:sp>
            <p:nvSpPr>
              <p:cNvPr id="6" name="PubPieSlice"/>
              <p:cNvSpPr>
                <a:spLocks noEditPoints="1" noChangeArrowheads="1"/>
              </p:cNvSpPr>
              <p:nvPr/>
            </p:nvSpPr>
            <p:spPr bwMode="auto">
              <a:xfrm rot="2710216">
                <a:off x="1610" y="895"/>
                <a:ext cx="2584" cy="2583"/>
              </a:xfrm>
              <a:custGeom>
                <a:avLst/>
                <a:gdLst>
                  <a:gd name="T0" fmla="*/ 43 w 21600"/>
                  <a:gd name="T1" fmla="*/ 47 h 21600"/>
                  <a:gd name="T2" fmla="*/ 155 w 21600"/>
                  <a:gd name="T3" fmla="*/ 155 h 21600"/>
                  <a:gd name="T4" fmla="*/ 126 w 21600"/>
                  <a:gd name="T5" fmla="*/ 306 h 21600"/>
                  <a:gd name="T6" fmla="*/ 0 60000 65536"/>
                  <a:gd name="T7" fmla="*/ 0 60000 65536"/>
                  <a:gd name="T8" fmla="*/ 0 60000 65536"/>
                  <a:gd name="T9" fmla="*/ 3160 w 21600"/>
                  <a:gd name="T10" fmla="*/ 3161 h 21600"/>
                  <a:gd name="T11" fmla="*/ 18440 w 21600"/>
                  <a:gd name="T12" fmla="*/ 18439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029" y="3299"/>
                    </a:moveTo>
                    <a:cubicBezTo>
                      <a:pt x="1086" y="5312"/>
                      <a:pt x="0" y="8001"/>
                      <a:pt x="0" y="10799"/>
                    </a:cubicBezTo>
                    <a:cubicBezTo>
                      <a:pt x="-1" y="15997"/>
                      <a:pt x="3702" y="20458"/>
                      <a:pt x="8811" y="21415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E8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7" name="PubPieSlice"/>
              <p:cNvSpPr>
                <a:spLocks noEditPoints="1" noChangeArrowheads="1"/>
              </p:cNvSpPr>
              <p:nvPr/>
            </p:nvSpPr>
            <p:spPr bwMode="auto">
              <a:xfrm rot="10131190">
                <a:off x="1633" y="890"/>
                <a:ext cx="2583" cy="2583"/>
              </a:xfrm>
              <a:custGeom>
                <a:avLst/>
                <a:gdLst>
                  <a:gd name="T0" fmla="*/ 43 w 21600"/>
                  <a:gd name="T1" fmla="*/ 47 h 21600"/>
                  <a:gd name="T2" fmla="*/ 155 w 21600"/>
                  <a:gd name="T3" fmla="*/ 155 h 21600"/>
                  <a:gd name="T4" fmla="*/ 127 w 21600"/>
                  <a:gd name="T5" fmla="*/ 306 h 21600"/>
                  <a:gd name="T6" fmla="*/ 0 60000 65536"/>
                  <a:gd name="T7" fmla="*/ 0 60000 65536"/>
                  <a:gd name="T8" fmla="*/ 0 60000 65536"/>
                  <a:gd name="T9" fmla="*/ 3161 w 21600"/>
                  <a:gd name="T10" fmla="*/ 3161 h 21600"/>
                  <a:gd name="T11" fmla="*/ 18439 w 21600"/>
                  <a:gd name="T12" fmla="*/ 18439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029" y="3299"/>
                    </a:moveTo>
                    <a:cubicBezTo>
                      <a:pt x="1086" y="5312"/>
                      <a:pt x="0" y="8001"/>
                      <a:pt x="0" y="10799"/>
                    </a:cubicBezTo>
                    <a:cubicBezTo>
                      <a:pt x="-1" y="16024"/>
                      <a:pt x="3739" y="20499"/>
                      <a:pt x="8880" y="21427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648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" name="PubPieSlice"/>
              <p:cNvSpPr>
                <a:spLocks noEditPoints="1" noChangeArrowheads="1"/>
              </p:cNvSpPr>
              <p:nvPr/>
            </p:nvSpPr>
            <p:spPr bwMode="auto">
              <a:xfrm rot="-4628336">
                <a:off x="1626" y="913"/>
                <a:ext cx="2583" cy="2583"/>
              </a:xfrm>
              <a:custGeom>
                <a:avLst/>
                <a:gdLst>
                  <a:gd name="T0" fmla="*/ 41 w 21600"/>
                  <a:gd name="T1" fmla="*/ 50 h 21600"/>
                  <a:gd name="T2" fmla="*/ 155 w 21600"/>
                  <a:gd name="T3" fmla="*/ 155 h 21600"/>
                  <a:gd name="T4" fmla="*/ 101 w 21600"/>
                  <a:gd name="T5" fmla="*/ 299 h 21600"/>
                  <a:gd name="T6" fmla="*/ 0 60000 65536"/>
                  <a:gd name="T7" fmla="*/ 0 60000 65536"/>
                  <a:gd name="T8" fmla="*/ 0 60000 65536"/>
                  <a:gd name="T9" fmla="*/ 3161 w 21600"/>
                  <a:gd name="T10" fmla="*/ 3161 h 21600"/>
                  <a:gd name="T11" fmla="*/ 18439 w 21600"/>
                  <a:gd name="T12" fmla="*/ 18439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2869" y="3468"/>
                    </a:moveTo>
                    <a:cubicBezTo>
                      <a:pt x="1024" y="5464"/>
                      <a:pt x="0" y="8082"/>
                      <a:pt x="0" y="10799"/>
                    </a:cubicBezTo>
                    <a:cubicBezTo>
                      <a:pt x="-1" y="15333"/>
                      <a:pt x="2830" y="19383"/>
                      <a:pt x="7087" y="20942"/>
                    </a:cubicBezTo>
                    <a:lnTo>
                      <a:pt x="10800" y="10800"/>
                    </a:lnTo>
                    <a:close/>
                  </a:path>
                </a:pathLst>
              </a:custGeom>
              <a:solidFill>
                <a:srgbClr val="9DB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2915816" y="328498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  <a:endPara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220072" y="328498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技能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965612" y="508518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6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90800"/>
            <a:ext cx="7776864" cy="1012825"/>
          </a:xfrm>
        </p:spPr>
        <p:txBody>
          <a:bodyPr/>
          <a:lstStyle/>
          <a:p>
            <a:r>
              <a:rPr lang="zh-TW" altLang="en-US" dirty="0"/>
              <a:t>工作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我的心路歷程</a:t>
            </a:r>
            <a:endParaRPr lang="en-US" altLang="zh-TW" dirty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5517232"/>
            <a:ext cx="4572000" cy="3810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TW" sz="1400" dirty="0" smtClean="0">
                <a:ea typeface="新細明體" charset="-120"/>
              </a:rPr>
              <a:t>By Joe Chang 2015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89C373-B2FD-469E-9F0F-4585835A85E4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10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新細明體" charset="-120"/>
              </a:rPr>
              <a:t>Contents</a:t>
            </a:r>
            <a:endParaRPr lang="en-US" altLang="zh-TW" sz="2400">
              <a:solidFill>
                <a:schemeClr val="accent1"/>
              </a:solidFill>
              <a:ea typeface="新細明體" charset="-120"/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20240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9384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633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667000" y="2100263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2122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400" b="1">
                <a:solidFill>
                  <a:schemeClr val="bg1"/>
                </a:solidFill>
                <a:ea typeface="新細明體" charset="-120"/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5480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667000" y="3014663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求學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30368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400" b="1">
                <a:solidFill>
                  <a:schemeClr val="bg1"/>
                </a:solidFill>
                <a:ea typeface="新細明體" charset="-120"/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8306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7450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440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667000" y="39068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9290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400" b="1">
                <a:solidFill>
                  <a:schemeClr val="bg1"/>
                </a:solidFill>
                <a:ea typeface="新細明體" charset="-120"/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3546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67000" y="4821238"/>
            <a:ext cx="449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843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400" b="1">
                <a:solidFill>
                  <a:schemeClr val="bg1"/>
                </a:solidFill>
                <a:ea typeface="新細明體" charset="-120"/>
              </a:rPr>
              <a:t>4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20</a:t>
            </a:fld>
            <a:endParaRPr lang="en-US" altLang="zh-TW"/>
          </a:p>
        </p:txBody>
      </p:sp>
      <p:graphicFrame>
        <p:nvGraphicFramePr>
          <p:cNvPr id="5" name="Group 1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76115"/>
              </p:ext>
            </p:extLst>
          </p:nvPr>
        </p:nvGraphicFramePr>
        <p:xfrm>
          <a:off x="609600" y="1981200"/>
          <a:ext cx="7924800" cy="4184105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74657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050E2"/>
                        </a:gs>
                        <a:gs pos="100000">
                          <a:srgbClr val="5050E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公司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050E2">
                            <a:alpha val="70000"/>
                          </a:srgbClr>
                        </a:gs>
                        <a:gs pos="100000">
                          <a:srgbClr val="5050E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050E2">
                            <a:alpha val="39999"/>
                          </a:srgbClr>
                        </a:gs>
                        <a:gs pos="100000">
                          <a:srgbClr val="5050E2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741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1999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02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鼎高科技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lvl="0" algn="ctr" fontAlgn="base"/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監控系統主機裝機維修</a:t>
                      </a:r>
                      <a:endParaRPr lang="zh-TW" altLang="zh-TW" sz="18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  <a:tr h="571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2000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03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東森寬頻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客戶端管理維護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  <a:tr h="5741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07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誠品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書店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資訊客服管理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  <a:tr h="571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2011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2012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06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鴻翔國際電通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後勤管理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  <a:tr h="57410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2012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08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～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2014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／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04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誠品</a:t>
                      </a: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書店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資訊客服管理、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  <a:tr h="571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2015/04~NOW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CA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摩蒂威爾科技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8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經營管理、</a:t>
                      </a: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4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2916238" y="3078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5651500" y="3078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6227763" y="2286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6369050" y="2427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gray">
          <a:xfrm>
            <a:off x="6400800" y="2438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gray">
          <a:xfrm>
            <a:off x="6470650" y="25209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gray"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gray">
          <a:xfrm>
            <a:off x="755650" y="2279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gray">
          <a:xfrm>
            <a:off x="896938" y="2420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gray">
          <a:xfrm>
            <a:off x="898525" y="2424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gray">
          <a:xfrm>
            <a:off x="990600" y="251460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1017588" y="2540000"/>
            <a:ext cx="1636712" cy="1636713"/>
            <a:chOff x="4166" y="1706"/>
            <a:chExt cx="1252" cy="1252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22" name="Oval 20"/>
          <p:cNvSpPr>
            <a:spLocks noChangeArrowheads="1"/>
          </p:cNvSpPr>
          <p:nvPr/>
        </p:nvSpPr>
        <p:spPr bwMode="gray"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gray">
          <a:xfrm>
            <a:off x="3492500" y="2286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gray">
          <a:xfrm>
            <a:off x="3633788" y="24272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gray">
          <a:xfrm>
            <a:off x="3635375" y="24304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gray">
          <a:xfrm>
            <a:off x="3727450" y="25209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754438" y="2540000"/>
            <a:ext cx="1636712" cy="1636713"/>
            <a:chOff x="4166" y="1706"/>
            <a:chExt cx="1252" cy="1252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6500813" y="2540000"/>
            <a:ext cx="1636712" cy="1636713"/>
            <a:chOff x="4166" y="1706"/>
            <a:chExt cx="1252" cy="1252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</p:grpSp>
      <p:sp>
        <p:nvSpPr>
          <p:cNvPr id="37" name="AutoShape 35"/>
          <p:cNvSpPr>
            <a:spLocks noChangeArrowheads="1"/>
          </p:cNvSpPr>
          <p:nvPr/>
        </p:nvSpPr>
        <p:spPr bwMode="gray">
          <a:xfrm>
            <a:off x="804863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萬中選一</a:t>
            </a:r>
            <a:endParaRPr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gray">
          <a:xfrm>
            <a:off x="3538538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眼口並用</a:t>
            </a:r>
            <a:endParaRPr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gray">
          <a:xfrm>
            <a:off x="6291263" y="4818063"/>
            <a:ext cx="2057400" cy="5159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積極主動</a:t>
            </a:r>
            <a:endParaRPr lang="en-US" altLang="zh-TW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gray">
          <a:xfrm>
            <a:off x="1387712" y="3144838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gray">
          <a:xfrm>
            <a:off x="4130911" y="3144838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gray">
          <a:xfrm>
            <a:off x="6874118" y="3144838"/>
            <a:ext cx="902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28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8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中鳥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715000" y="2981672"/>
            <a:ext cx="2819400" cy="2895600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rgbClr val="99A4C7">
                  <a:gamma/>
                  <a:shade val="46275"/>
                  <a:invGamma/>
                </a:srgbClr>
              </a:gs>
              <a:gs pos="50000">
                <a:srgbClr val="99A4C7"/>
              </a:gs>
              <a:gs pos="100000">
                <a:srgbClr val="99A4C7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276600" y="2981672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8BB7AB">
                  <a:gamma/>
                  <a:shade val="46275"/>
                  <a:invGamma/>
                </a:srgbClr>
              </a:gs>
              <a:gs pos="5000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1043608" y="2143472"/>
            <a:ext cx="226456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3362946" y="2143472"/>
            <a:ext cx="226456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BB7AB"/>
              </a:gs>
              <a:gs pos="100000">
                <a:srgbClr val="8BB7AB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</a:t>
            </a:r>
            <a:r>
              <a:rPr lang="zh-TW" altLang="en-US" sz="24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</a:t>
            </a:r>
            <a:endParaRPr lang="en-US" altLang="zh-TW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5691808" y="2143472"/>
            <a:ext cx="2264568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A4C7"/>
              </a:gs>
              <a:gs pos="100000">
                <a:srgbClr val="99A4C7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累積</a:t>
            </a:r>
            <a:endParaRPr lang="en-US" altLang="zh-TW" sz="24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11960" y="3480613"/>
            <a:ext cx="1512168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少樹敵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多幫忙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多接觸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760840" y="3480613"/>
            <a:ext cx="1411560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人脈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gray">
          <a:xfrm>
            <a:off x="914400" y="2981672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rgbClr val="BEAF84">
                  <a:gamma/>
                  <a:shade val="46275"/>
                  <a:invGamma/>
                </a:srgbClr>
              </a:gs>
              <a:gs pos="50000">
                <a:srgbClr val="BEAF84"/>
              </a:gs>
              <a:gs pos="100000">
                <a:srgbClr val="BEAF84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74366" y="3480613"/>
            <a:ext cx="1673498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本質學能</a:t>
            </a:r>
            <a:endParaRPr lang="en-US" altLang="zh-TW" sz="2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….N</a:t>
            </a:r>
          </a:p>
          <a:p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借位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3124200" y="2635250"/>
            <a:ext cx="2798763" cy="2420938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rgbClr val="92915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3429000" y="1752600"/>
            <a:ext cx="2124075" cy="1852613"/>
            <a:chOff x="2057" y="862"/>
            <a:chExt cx="1549" cy="1351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2057400" y="4144963"/>
            <a:ext cx="2124075" cy="1852612"/>
            <a:chOff x="1110" y="2656"/>
            <a:chExt cx="1549" cy="1351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" name="Group 12"/>
          <p:cNvGrpSpPr>
            <a:grpSpLocks/>
          </p:cNvGrpSpPr>
          <p:nvPr/>
        </p:nvGrpSpPr>
        <p:grpSpPr bwMode="auto">
          <a:xfrm>
            <a:off x="4886325" y="4144963"/>
            <a:ext cx="2124075" cy="1852612"/>
            <a:chOff x="3174" y="2656"/>
            <a:chExt cx="1549" cy="1351"/>
          </a:xfrm>
        </p:grpSpPr>
        <p:sp>
          <p:nvSpPr>
            <p:cNvPr id="31" name="AutoShape 1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" name="AutoShape 1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3792063" y="2432303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由終而始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gray">
          <a:xfrm>
            <a:off x="2421076" y="4824666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價值價格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gray">
          <a:xfrm>
            <a:off x="5254168" y="4856206"/>
            <a:ext cx="14157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用以致學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1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GG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48264" y="6131631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圖片來源</a:t>
            </a:r>
            <a:r>
              <a:rPr lang="zh-TW" altLang="en-US" sz="1400" dirty="0" smtClean="0"/>
              <a:t>：天下</a:t>
            </a:r>
            <a:r>
              <a:rPr lang="zh-TW" altLang="en-US" sz="1400" dirty="0"/>
              <a:t>雜誌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65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590800"/>
            <a:ext cx="7776864" cy="10128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現況</a:t>
            </a:r>
            <a:r>
              <a:rPr lang="en-US" altLang="zh-TW" dirty="0" smtClean="0">
                <a:solidFill>
                  <a:schemeClr val="bg1"/>
                </a:solidFill>
              </a:rPr>
              <a:t>-</a:t>
            </a:r>
            <a:r>
              <a:rPr lang="zh-TW" altLang="en-US" dirty="0">
                <a:solidFill>
                  <a:schemeClr val="bg1"/>
                </a:solidFill>
              </a:rPr>
              <a:t>我的心路歷程</a:t>
            </a:r>
            <a:endParaRPr lang="en-US" altLang="zh-TW" dirty="0">
              <a:solidFill>
                <a:schemeClr val="bg2"/>
              </a:solidFill>
              <a:ea typeface="新細明體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5517232"/>
            <a:ext cx="4572000" cy="3810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zh-TW" sz="1400" dirty="0" smtClean="0">
                <a:ea typeface="新細明體" charset="-120"/>
              </a:rPr>
              <a:t>By Joe Chang 2015</a:t>
            </a:r>
            <a:endParaRPr lang="en-US" altLang="zh-TW" sz="14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89C373-B2FD-469E-9F0F-4585835A85E4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03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2160000" cy="2160000"/>
          </a:xfrm>
          <a:prstGeom prst="rect">
            <a:avLst/>
          </a:prstGeom>
        </p:spPr>
      </p:pic>
      <p:pic>
        <p:nvPicPr>
          <p:cNvPr id="9" name="圖片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2160000" cy="2160000"/>
          </a:xfrm>
          <a:prstGeom prst="rect">
            <a:avLst/>
          </a:prstGeom>
        </p:spPr>
      </p:pic>
      <p:pic>
        <p:nvPicPr>
          <p:cNvPr id="10" name="圖片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18396"/>
            <a:ext cx="2160000" cy="216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圖片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0" y="4418396"/>
            <a:ext cx="2160000" cy="216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3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5D3-949C-4262-B692-348C16843D16}" type="slidenum">
              <a:rPr lang="en-US" altLang="zh-TW" smtClean="0"/>
              <a:pPr/>
              <a:t>27</a:t>
            </a:fld>
            <a:endParaRPr lang="en-US" altLang="zh-TW"/>
          </a:p>
        </p:txBody>
      </p:sp>
      <p:pic>
        <p:nvPicPr>
          <p:cNvPr id="25" name="Picture 21" descr="0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5060"/>
            <a:ext cx="5302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09392"/>
            <a:ext cx="5238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5" y="3709392"/>
            <a:ext cx="5238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244006" y="291723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29" name="矩形 28"/>
          <p:cNvSpPr/>
          <p:nvPr/>
        </p:nvSpPr>
        <p:spPr>
          <a:xfrm>
            <a:off x="6307900" y="291723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en-US" altLang="zh-TW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16813" y="149755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endParaRPr lang="en-US" altLang="zh-TW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1590" y="530120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女裝品牌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二代接班人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580112" y="530120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SI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資深業務主管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537814" y="387635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28</a:t>
            </a:fld>
            <a:endParaRPr lang="en-US" altLang="zh-TW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755576" y="2090762"/>
            <a:ext cx="7561263" cy="4146550"/>
            <a:chOff x="476" y="773"/>
            <a:chExt cx="4763" cy="2612"/>
          </a:xfrm>
        </p:grpSpPr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612" y="3385"/>
              <a:ext cx="4627" cy="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gray">
            <a:xfrm>
              <a:off x="476" y="1571"/>
              <a:ext cx="1043" cy="1769"/>
            </a:xfrm>
            <a:prstGeom prst="downArrowCallout">
              <a:avLst>
                <a:gd name="adj1" fmla="val 25000"/>
                <a:gd name="adj2" fmla="val 25000"/>
                <a:gd name="adj3" fmla="val 28268"/>
                <a:gd name="adj4" fmla="val 66667"/>
              </a:avLst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收入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思考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3M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gray">
            <a:xfrm>
              <a:off x="1610" y="1045"/>
              <a:ext cx="1043" cy="2295"/>
            </a:xfrm>
            <a:prstGeom prst="downArrowCallout">
              <a:avLst>
                <a:gd name="adj1" fmla="val 23296"/>
                <a:gd name="adj2" fmla="val 25000"/>
                <a:gd name="adj3" fmla="val 29624"/>
                <a:gd name="adj4" fmla="val 66667"/>
              </a:avLst>
            </a:prstGeom>
            <a:solidFill>
              <a:srgbClr val="E0AD1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收入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架構</a:t>
              </a:r>
              <a:endPara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電話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4M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2743" y="1571"/>
              <a:ext cx="1043" cy="1769"/>
            </a:xfrm>
            <a:prstGeom prst="downArrowCallout">
              <a:avLst>
                <a:gd name="adj1" fmla="val 25000"/>
                <a:gd name="adj2" fmla="val 25000"/>
                <a:gd name="adj3" fmla="val 28268"/>
                <a:gd name="adj4" fmla="val 66667"/>
              </a:avLst>
            </a:prstGeom>
            <a:solidFill>
              <a:srgbClr val="A1A64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收入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試營運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倉庫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6M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gray">
            <a:xfrm>
              <a:off x="3887" y="773"/>
              <a:ext cx="1043" cy="2567"/>
            </a:xfrm>
            <a:prstGeom prst="downArrowCallout">
              <a:avLst>
                <a:gd name="adj1" fmla="val 23296"/>
                <a:gd name="adj2" fmla="val 25000"/>
                <a:gd name="adj3" fmla="val 28759"/>
                <a:gd name="adj4" fmla="val 66667"/>
              </a:avLst>
            </a:prstGeom>
            <a:solidFill>
              <a:srgbClr val="B1A35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有收入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辦公室</a:t>
              </a:r>
              <a:endPara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lang="en-US" altLang="zh-TW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6M</a:t>
              </a:r>
              <a:endPara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87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取其長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5D3-949C-4262-B692-348C16843D16}" type="slidenum">
              <a:rPr lang="en-US" altLang="zh-TW" smtClean="0"/>
              <a:pPr/>
              <a:t>29</a:t>
            </a:fld>
            <a:endParaRPr lang="en-US" altLang="zh-TW"/>
          </a:p>
        </p:txBody>
      </p:sp>
      <p:grpSp>
        <p:nvGrpSpPr>
          <p:cNvPr id="29" name="群組 28"/>
          <p:cNvGrpSpPr/>
          <p:nvPr/>
        </p:nvGrpSpPr>
        <p:grpSpPr>
          <a:xfrm>
            <a:off x="1382737" y="1916832"/>
            <a:ext cx="5997575" cy="4602163"/>
            <a:chOff x="1143000" y="1524000"/>
            <a:chExt cx="6400800" cy="5181600"/>
          </a:xfrm>
        </p:grpSpPr>
        <p:sp>
          <p:nvSpPr>
            <p:cNvPr id="16" name="Freeform 2"/>
            <p:cNvSpPr>
              <a:spLocks/>
            </p:cNvSpPr>
            <p:nvPr/>
          </p:nvSpPr>
          <p:spPr bwMode="gray">
            <a:xfrm rot="14128376">
              <a:off x="4722812" y="230188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A43010"/>
                </a:gs>
                <a:gs pos="100000">
                  <a:srgbClr val="A43010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3"/>
            <p:cNvSpPr>
              <a:spLocks/>
            </p:cNvSpPr>
            <p:nvPr/>
          </p:nvSpPr>
          <p:spPr bwMode="gray">
            <a:xfrm rot="14922872">
              <a:off x="4875212" y="458788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E6CD"/>
                </a:gs>
                <a:gs pos="100000">
                  <a:srgbClr val="FFE6CD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gray">
            <a:xfrm rot="20805504">
              <a:off x="4540250" y="2667000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516AE">
                    <a:gamma/>
                    <a:tint val="0"/>
                    <a:invGamma/>
                  </a:srgbClr>
                </a:gs>
                <a:gs pos="100000">
                  <a:srgbClr val="4516AE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gray">
            <a:xfrm rot="5461794">
              <a:off x="2436812" y="2055813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004992">
                    <a:gamma/>
                    <a:tint val="0"/>
                    <a:invGamma/>
                  </a:srgbClr>
                </a:gs>
                <a:gs pos="100000">
                  <a:srgbClr val="00499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gray">
            <a:xfrm>
              <a:off x="4303713" y="2743200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5DDF3">
                    <a:gamma/>
                    <a:tint val="0"/>
                    <a:invGamma/>
                  </a:srgbClr>
                </a:gs>
                <a:gs pos="100000">
                  <a:srgbClr val="D5DDF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gray">
            <a:xfrm rot="6256290">
              <a:off x="2436812" y="1830388"/>
              <a:ext cx="1374775" cy="3962400"/>
            </a:xfrm>
            <a:custGeom>
              <a:avLst/>
              <a:gdLst>
                <a:gd name="T0" fmla="*/ 0 w 646"/>
                <a:gd name="T1" fmla="*/ 0 h 1861"/>
                <a:gd name="T2" fmla="*/ 48 w 646"/>
                <a:gd name="T3" fmla="*/ 14 h 1861"/>
                <a:gd name="T4" fmla="*/ 98 w 646"/>
                <a:gd name="T5" fmla="*/ 32 h 1861"/>
                <a:gd name="T6" fmla="*/ 147 w 646"/>
                <a:gd name="T7" fmla="*/ 54 h 1861"/>
                <a:gd name="T8" fmla="*/ 195 w 646"/>
                <a:gd name="T9" fmla="*/ 81 h 1861"/>
                <a:gd name="T10" fmla="*/ 242 w 646"/>
                <a:gd name="T11" fmla="*/ 111 h 1861"/>
                <a:gd name="T12" fmla="*/ 288 w 646"/>
                <a:gd name="T13" fmla="*/ 147 h 1861"/>
                <a:gd name="T14" fmla="*/ 333 w 646"/>
                <a:gd name="T15" fmla="*/ 185 h 1861"/>
                <a:gd name="T16" fmla="*/ 377 w 646"/>
                <a:gd name="T17" fmla="*/ 228 h 1861"/>
                <a:gd name="T18" fmla="*/ 418 w 646"/>
                <a:gd name="T19" fmla="*/ 275 h 1861"/>
                <a:gd name="T20" fmla="*/ 457 w 646"/>
                <a:gd name="T21" fmla="*/ 325 h 1861"/>
                <a:gd name="T22" fmla="*/ 493 w 646"/>
                <a:gd name="T23" fmla="*/ 379 h 1861"/>
                <a:gd name="T24" fmla="*/ 526 w 646"/>
                <a:gd name="T25" fmla="*/ 437 h 1861"/>
                <a:gd name="T26" fmla="*/ 555 w 646"/>
                <a:gd name="T27" fmla="*/ 497 h 1861"/>
                <a:gd name="T28" fmla="*/ 582 w 646"/>
                <a:gd name="T29" fmla="*/ 562 h 1861"/>
                <a:gd name="T30" fmla="*/ 604 w 646"/>
                <a:gd name="T31" fmla="*/ 630 h 1861"/>
                <a:gd name="T32" fmla="*/ 621 w 646"/>
                <a:gd name="T33" fmla="*/ 700 h 1861"/>
                <a:gd name="T34" fmla="*/ 634 w 646"/>
                <a:gd name="T35" fmla="*/ 774 h 1861"/>
                <a:gd name="T36" fmla="*/ 642 w 646"/>
                <a:gd name="T37" fmla="*/ 851 h 1861"/>
                <a:gd name="T38" fmla="*/ 646 w 646"/>
                <a:gd name="T39" fmla="*/ 930 h 1861"/>
                <a:gd name="T40" fmla="*/ 643 w 646"/>
                <a:gd name="T41" fmla="*/ 1011 h 1861"/>
                <a:gd name="T42" fmla="*/ 636 w 646"/>
                <a:gd name="T43" fmla="*/ 1086 h 1861"/>
                <a:gd name="T44" fmla="*/ 623 w 646"/>
                <a:gd name="T45" fmla="*/ 1160 h 1861"/>
                <a:gd name="T46" fmla="*/ 607 w 646"/>
                <a:gd name="T47" fmla="*/ 1230 h 1861"/>
                <a:gd name="T48" fmla="*/ 585 w 646"/>
                <a:gd name="T49" fmla="*/ 1297 h 1861"/>
                <a:gd name="T50" fmla="*/ 561 w 646"/>
                <a:gd name="T51" fmla="*/ 1361 h 1861"/>
                <a:gd name="T52" fmla="*/ 533 w 646"/>
                <a:gd name="T53" fmla="*/ 1421 h 1861"/>
                <a:gd name="T54" fmla="*/ 500 w 646"/>
                <a:gd name="T55" fmla="*/ 1478 h 1861"/>
                <a:gd name="T56" fmla="*/ 466 w 646"/>
                <a:gd name="T57" fmla="*/ 1532 h 1861"/>
                <a:gd name="T58" fmla="*/ 428 w 646"/>
                <a:gd name="T59" fmla="*/ 1582 h 1861"/>
                <a:gd name="T60" fmla="*/ 388 w 646"/>
                <a:gd name="T61" fmla="*/ 1627 h 1861"/>
                <a:gd name="T62" fmla="*/ 345 w 646"/>
                <a:gd name="T63" fmla="*/ 1670 h 1861"/>
                <a:gd name="T64" fmla="*/ 301 w 646"/>
                <a:gd name="T65" fmla="*/ 1709 h 1861"/>
                <a:gd name="T66" fmla="*/ 254 w 646"/>
                <a:gd name="T67" fmla="*/ 1744 h 1861"/>
                <a:gd name="T68" fmla="*/ 205 w 646"/>
                <a:gd name="T69" fmla="*/ 1776 h 1861"/>
                <a:gd name="T70" fmla="*/ 156 w 646"/>
                <a:gd name="T71" fmla="*/ 1803 h 1861"/>
                <a:gd name="T72" fmla="*/ 104 w 646"/>
                <a:gd name="T73" fmla="*/ 1826 h 1861"/>
                <a:gd name="T74" fmla="*/ 53 w 646"/>
                <a:gd name="T75" fmla="*/ 1846 h 1861"/>
                <a:gd name="T76" fmla="*/ 0 w 646"/>
                <a:gd name="T77" fmla="*/ 1861 h 1861"/>
                <a:gd name="T78" fmla="*/ 0 w 646"/>
                <a:gd name="T79" fmla="*/ 0 h 1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A2EAE8">
                    <a:gamma/>
                    <a:tint val="0"/>
                    <a:invGamma/>
                  </a:srgbClr>
                </a:gs>
                <a:gs pos="100000">
                  <a:srgbClr val="A2EAE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3595688" y="2709863"/>
              <a:ext cx="1600200" cy="1600200"/>
              <a:chOff x="2016" y="1920"/>
              <a:chExt cx="1680" cy="1680"/>
            </a:xfrm>
          </p:grpSpPr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F14343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14343">
                      <a:gamma/>
                      <a:tint val="0"/>
                      <a:invGamma/>
                    </a:srgbClr>
                  </a:gs>
                  <a:gs pos="100000">
                    <a:srgbClr val="F1434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gray">
            <a:xfrm>
              <a:off x="3855039" y="3212976"/>
              <a:ext cx="100540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零售</a:t>
              </a:r>
              <a:endPara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gray">
            <a:xfrm>
              <a:off x="2036482" y="2895600"/>
              <a:ext cx="1144851" cy="51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IT</a:t>
              </a:r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gray">
            <a:xfrm>
              <a:off x="5713878" y="2451775"/>
              <a:ext cx="1510956" cy="51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經營管理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gray">
            <a:xfrm>
              <a:off x="3877018" y="5029200"/>
              <a:ext cx="1510956" cy="519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業務通路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4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331640" y="1814537"/>
            <a:ext cx="1371600" cy="1371600"/>
            <a:chOff x="1248" y="1680"/>
            <a:chExt cx="864" cy="864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1248" y="1680"/>
              <a:ext cx="864" cy="864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gray">
          <a:xfrm>
            <a:off x="1529027" y="2209825"/>
            <a:ext cx="1005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1331640" y="3338537"/>
            <a:ext cx="1371600" cy="13716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3B76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gray">
          <a:xfrm>
            <a:off x="1407840" y="3414737"/>
            <a:ext cx="684212" cy="68580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FF">
                  <a:gamma/>
                  <a:tint val="36471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tint val="36471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zh-TW" altLang="en-US" sz="32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gray">
          <a:xfrm>
            <a:off x="1529027" y="3733825"/>
            <a:ext cx="1005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學歷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331640" y="4862537"/>
            <a:ext cx="1371600" cy="1371600"/>
            <a:chOff x="1248" y="1680"/>
            <a:chExt cx="864" cy="864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gray">
            <a:xfrm>
              <a:off x="1248" y="1680"/>
              <a:ext cx="864" cy="86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BCFA1"/>
                </a:gs>
                <a:gs pos="100000">
                  <a:srgbClr val="3BCFA1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BCFA1">
                    <a:gamma/>
                    <a:tint val="36471"/>
                    <a:invGamma/>
                  </a:srgbClr>
                </a:gs>
                <a:gs pos="50000">
                  <a:srgbClr val="3BCFA1"/>
                </a:gs>
                <a:gs pos="100000">
                  <a:srgbClr val="3BCFA1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1529027" y="5257825"/>
            <a:ext cx="10054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TW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經歷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812777" y="1814537"/>
            <a:ext cx="5181600" cy="1374775"/>
            <a:chOff x="1728" y="1920"/>
            <a:chExt cx="3264" cy="866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22" name="Text Box 23"/>
            <p:cNvSpPr txBox="1">
              <a:spLocks noChangeArrowheads="1"/>
            </p:cNvSpPr>
            <p:nvPr/>
          </p:nvSpPr>
          <p:spPr bwMode="gray">
            <a:xfrm>
              <a:off x="1938" y="2033"/>
              <a:ext cx="292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中文姓名：張信儀 </a:t>
              </a:r>
              <a:endPara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lvl="0"/>
              <a:endParaRPr kumimoji="0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lvl="0" indent="-342900" eaLnBrk="0" hangingPunct="0">
                <a:buFont typeface="Arial" panose="020B0604020202020204" pitchFamily="34" charset="0"/>
                <a:buChar char="•"/>
              </a:pP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英文名字：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Joe Chang</a:t>
              </a:r>
              <a:endPara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</a:endParaRPr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2812777" y="3338538"/>
            <a:ext cx="5181600" cy="1414463"/>
            <a:chOff x="1728" y="1920"/>
            <a:chExt cx="3264" cy="891"/>
          </a:xfrm>
        </p:grpSpPr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28" name="AutoShape 31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CCECFF"/>
                  </a:gs>
                  <a:gs pos="50000">
                    <a:srgbClr val="CCECFF">
                      <a:gamma/>
                      <a:tint val="0"/>
                      <a:invGamma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27" name="Text Box 33"/>
            <p:cNvSpPr txBox="1">
              <a:spLocks noChangeArrowheads="1"/>
            </p:cNvSpPr>
            <p:nvPr/>
          </p:nvSpPr>
          <p:spPr bwMode="gray">
            <a:xfrm>
              <a:off x="1920" y="1977"/>
              <a:ext cx="292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 eaLnBrk="0" hangingPunct="0">
                <a:buFont typeface="Arial" panose="020B0604020202020204" pitchFamily="34" charset="0"/>
                <a:buChar char="•"/>
              </a:pP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中華科技大學 資管系 二技</a:t>
              </a:r>
              <a:endParaRPr kumimoji="0" lang="en-US" altLang="zh-TW" sz="2000" b="1" i="0" u="none" strike="noStrike" cap="none" normalizeH="0" baseline="0" dirty="0" smtClean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eaLnBrk="0" hangingPunct="0"/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    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2008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／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09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～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2010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／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06</a:t>
              </a:r>
            </a:p>
            <a:p>
              <a:pPr marL="342900" lvl="0" indent="-342900" eaLnBrk="0" hangingPunct="0">
                <a:buFont typeface="Arial" panose="020B0604020202020204" pitchFamily="34" charset="0"/>
                <a:buChar char="•"/>
              </a:pP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中華工專 電機科 五專</a:t>
              </a:r>
            </a:p>
            <a:p>
              <a:pPr lvl="0" eaLnBrk="0" hangingPunct="0"/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     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1992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／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09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～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1997</a:t>
              </a:r>
              <a:r>
                <a:rPr kumimoji="0" lang="zh-TW" altLang="en-US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／</a:t>
              </a:r>
              <a:r>
                <a:rPr kumimoji="0" lang="en-US" altLang="zh-TW" sz="2000" b="1" i="0" u="none" strike="noStrike" cap="none" normalizeH="0" baseline="0" dirty="0" smtClean="0">
                  <a:ln>
                    <a:noFill/>
                  </a:ln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09</a:t>
              </a:r>
              <a:endParaRPr kumimoji="0" lang="zh-TW" altLang="en-US" sz="2000" b="1" i="0" u="none" strike="noStrike" cap="none" normalizeH="0" baseline="0" dirty="0" smtClean="0">
                <a:ln>
                  <a:noFill/>
                </a:ln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2812777" y="4862537"/>
            <a:ext cx="5181600" cy="1403350"/>
            <a:chOff x="1728" y="1920"/>
            <a:chExt cx="3264" cy="884"/>
          </a:xfrm>
        </p:grpSpPr>
        <p:grpSp>
          <p:nvGrpSpPr>
            <p:cNvPr id="31" name="Group 35"/>
            <p:cNvGrpSpPr>
              <a:grpSpLocks/>
            </p:cNvGrpSpPr>
            <p:nvPr/>
          </p:nvGrpSpPr>
          <p:grpSpPr bwMode="auto">
            <a:xfrm>
              <a:off x="1728" y="1920"/>
              <a:ext cx="3264" cy="866"/>
              <a:chOff x="1728" y="1920"/>
              <a:chExt cx="3264" cy="866"/>
            </a:xfrm>
          </p:grpSpPr>
          <p:sp>
            <p:nvSpPr>
              <p:cNvPr id="33" name="AutoShape 36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BF5CD"/>
                  </a:gs>
                  <a:gs pos="50000">
                    <a:srgbClr val="DBF5CD">
                      <a:gamma/>
                      <a:tint val="0"/>
                      <a:invGamma/>
                    </a:srgbClr>
                  </a:gs>
                  <a:gs pos="100000">
                    <a:srgbClr val="DBF5CD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sp>
          <p:nvSpPr>
            <p:cNvPr id="32" name="Text Box 38"/>
            <p:cNvSpPr txBox="1">
              <a:spLocks noChangeArrowheads="1"/>
            </p:cNvSpPr>
            <p:nvPr/>
          </p:nvSpPr>
          <p:spPr bwMode="gray">
            <a:xfrm>
              <a:off x="1920" y="1970"/>
              <a:ext cx="2928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marR="0" lvl="0" indent="-342900" defTabSz="914400" eaLnBrk="0" latinLnBrk="0" hangingPunct="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東森多媒體科技     工程師     </a:t>
              </a:r>
              <a:r>
                <a:rPr lang="en-US" altLang="zh-TW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4Y</a:t>
              </a:r>
            </a:p>
            <a:p>
              <a:pPr marL="342900" marR="0" lvl="0" indent="-342900" defTabSz="914400" eaLnBrk="0" latinLnBrk="0" hangingPunct="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鴻翔國際電通        高級主任  </a:t>
              </a:r>
              <a:r>
                <a:rPr lang="en-US" altLang="zh-TW" sz="2000" b="1" dirty="0" smtClean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0.8Y</a:t>
              </a:r>
              <a:endPara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342900" indent="-342900" eaLnBrk="0" hangingPunct="0">
                <a:buFont typeface="Arial" panose="020B0604020202020204" pitchFamily="34" charset="0"/>
                <a:buChar char="•"/>
              </a:pPr>
              <a:r>
                <a:rPr lang="zh-TW" altLang="en-US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誠品股份有限公司 襄理         </a:t>
              </a:r>
              <a:r>
                <a:rPr lang="en-US" altLang="zh-TW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9Y</a:t>
              </a:r>
              <a:r>
                <a:rPr lang="zh-TW" altLang="en-US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 </a:t>
              </a:r>
              <a:endPara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342900" marR="0" lvl="0" indent="-342900" defTabSz="914400" eaLnBrk="0" latinLnBrk="0" hangingPunct="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TW" altLang="en-US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摩蒂威爾科技        資訊長      </a:t>
              </a:r>
              <a:r>
                <a:rPr lang="en-US" altLang="zh-TW" sz="2000" b="1" dirty="0">
                  <a:solidFill>
                    <a:srgbClr val="3333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NOW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gray">
          <a:xfrm>
            <a:off x="1693863" y="2695575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BDBFB9"/>
              </a:gs>
              <a:gs pos="100000">
                <a:srgbClr val="F7F9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gray">
          <a:xfrm>
            <a:off x="1676400" y="19050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altLang="zh-TW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Multiwell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877865" y="3302000"/>
            <a:ext cx="1362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O2O</a:t>
            </a:r>
          </a:p>
          <a:p>
            <a:pPr algn="ctr"/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Domain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6781800" y="4481513"/>
            <a:ext cx="1544638" cy="1766887"/>
            <a:chOff x="4272" y="2823"/>
            <a:chExt cx="973" cy="1113"/>
          </a:xfrm>
        </p:grpSpPr>
        <p:sp>
          <p:nvSpPr>
            <p:cNvPr id="66567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66571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4419" y="3213"/>
              <a:ext cx="6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ICON1</a:t>
              </a:r>
              <a:endParaRPr lang="en-US" altLang="zh-TW" dirty="0">
                <a:solidFill>
                  <a:srgbClr val="FFFFFF"/>
                </a:solidFill>
                <a:ea typeface="新細明體" charset="-120"/>
              </a:endParaRPr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4800600" y="4481513"/>
            <a:ext cx="1544638" cy="1766887"/>
            <a:chOff x="3024" y="2823"/>
            <a:chExt cx="973" cy="1113"/>
          </a:xfrm>
        </p:grpSpPr>
        <p:sp>
          <p:nvSpPr>
            <p:cNvPr id="66574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66578" name="Picture 1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79" name="Text Box 19"/>
            <p:cNvSpPr txBox="1">
              <a:spLocks noChangeArrowheads="1"/>
            </p:cNvSpPr>
            <p:nvPr/>
          </p:nvSpPr>
          <p:spPr bwMode="gray">
            <a:xfrm>
              <a:off x="3145" y="3213"/>
              <a:ext cx="7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Project</a:t>
              </a:r>
              <a:endParaRPr lang="en-US" altLang="zh-TW" dirty="0">
                <a:solidFill>
                  <a:srgbClr val="FFFFFF"/>
                </a:solidFill>
                <a:ea typeface="新細明體" charset="-120"/>
              </a:endParaRPr>
            </a:p>
          </p:txBody>
        </p:sp>
      </p:grpSp>
      <p:grpSp>
        <p:nvGrpSpPr>
          <p:cNvPr id="66580" name="Group 20"/>
          <p:cNvGrpSpPr>
            <a:grpSpLocks/>
          </p:cNvGrpSpPr>
          <p:nvPr/>
        </p:nvGrpSpPr>
        <p:grpSpPr bwMode="auto">
          <a:xfrm>
            <a:off x="2819400" y="4481513"/>
            <a:ext cx="1544638" cy="1766887"/>
            <a:chOff x="1776" y="2823"/>
            <a:chExt cx="973" cy="1113"/>
          </a:xfrm>
        </p:grpSpPr>
        <p:sp>
          <p:nvSpPr>
            <p:cNvPr id="66581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66585" name="Picture 2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86" name="Text Box 26"/>
            <p:cNvSpPr txBox="1">
              <a:spLocks noChangeArrowheads="1"/>
            </p:cNvSpPr>
            <p:nvPr/>
          </p:nvSpPr>
          <p:spPr bwMode="gray">
            <a:xfrm>
              <a:off x="2013" y="321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CRM</a:t>
              </a:r>
              <a:endParaRPr lang="en-US" altLang="zh-TW" dirty="0">
                <a:solidFill>
                  <a:srgbClr val="FFFFFF"/>
                </a:solidFill>
                <a:ea typeface="新細明體" charset="-120"/>
              </a:endParaRPr>
            </a:p>
          </p:txBody>
        </p:sp>
      </p:grpSp>
      <p:grpSp>
        <p:nvGrpSpPr>
          <p:cNvPr id="66587" name="Group 27"/>
          <p:cNvGrpSpPr>
            <a:grpSpLocks/>
          </p:cNvGrpSpPr>
          <p:nvPr/>
        </p:nvGrpSpPr>
        <p:grpSpPr bwMode="auto">
          <a:xfrm>
            <a:off x="881063" y="4481513"/>
            <a:ext cx="1544637" cy="1766887"/>
            <a:chOff x="555" y="2823"/>
            <a:chExt cx="973" cy="1113"/>
          </a:xfrm>
        </p:grpSpPr>
        <p:sp>
          <p:nvSpPr>
            <p:cNvPr id="66588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TW" altLang="zh-TW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5001"/>
                  </a:schemeClr>
                </a:gs>
                <a:gs pos="100000">
                  <a:schemeClr val="tx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66592" name="Picture 32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593" name="Text Box 33"/>
            <p:cNvSpPr txBox="1">
              <a:spLocks noChangeArrowheads="1"/>
            </p:cNvSpPr>
            <p:nvPr/>
          </p:nvSpPr>
          <p:spPr bwMode="gray">
            <a:xfrm>
              <a:off x="806" y="3213"/>
              <a:ext cx="4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FFFFFF"/>
                  </a:solidFill>
                  <a:latin typeface="Verdana" pitchFamily="34" charset="0"/>
                  <a:ea typeface="新細明體" charset="-120"/>
                </a:rPr>
                <a:t>APP</a:t>
              </a:r>
              <a:endParaRPr lang="en-US" altLang="zh-TW" dirty="0">
                <a:solidFill>
                  <a:srgbClr val="FFFFFF"/>
                </a:solidFill>
                <a:ea typeface="新細明體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5D3-949C-4262-B692-348C16843D16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682631" y="2278831"/>
            <a:ext cx="5746988" cy="3814465"/>
            <a:chOff x="1682631" y="1955800"/>
            <a:chExt cx="5746988" cy="3814465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gray">
            <a:xfrm rot="39573186">
              <a:off x="4777581" y="26106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gray">
            <a:xfrm rot="3465783">
              <a:off x="4777582" y="47744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05" name="AutoShape 5"/>
            <p:cNvSpPr>
              <a:spLocks noChangeArrowheads="1"/>
            </p:cNvSpPr>
            <p:nvPr/>
          </p:nvSpPr>
          <p:spPr bwMode="gray">
            <a:xfrm rot="35969022">
              <a:off x="3558381" y="26868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06" name="AutoShape 6"/>
            <p:cNvSpPr>
              <a:spLocks noChangeArrowheads="1"/>
            </p:cNvSpPr>
            <p:nvPr/>
          </p:nvSpPr>
          <p:spPr bwMode="gray">
            <a:xfrm rot="7535209">
              <a:off x="3520281" y="4741069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07" name="AutoShape 7"/>
            <p:cNvSpPr>
              <a:spLocks noChangeArrowheads="1"/>
            </p:cNvSpPr>
            <p:nvPr/>
          </p:nvSpPr>
          <p:spPr bwMode="gray">
            <a:xfrm>
              <a:off x="5356225" y="3738563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gray">
            <a:xfrm rot="-10800000">
              <a:off x="2946400" y="37322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09" name="Oval 9"/>
            <p:cNvSpPr>
              <a:spLocks noChangeArrowheads="1"/>
            </p:cNvSpPr>
            <p:nvPr/>
          </p:nvSpPr>
          <p:spPr bwMode="gray">
            <a:xfrm>
              <a:off x="2692400" y="1970088"/>
              <a:ext cx="3743325" cy="3744912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1210" name="Group 10"/>
            <p:cNvGrpSpPr>
              <a:grpSpLocks/>
            </p:cNvGrpSpPr>
            <p:nvPr/>
          </p:nvGrpSpPr>
          <p:grpSpPr bwMode="auto">
            <a:xfrm>
              <a:off x="3429000" y="2028825"/>
              <a:ext cx="360363" cy="360363"/>
              <a:chOff x="1973" y="1706"/>
              <a:chExt cx="227" cy="227"/>
            </a:xfrm>
          </p:grpSpPr>
          <p:sp>
            <p:nvSpPr>
              <p:cNvPr id="51211" name="Oval 11"/>
              <p:cNvSpPr>
                <a:spLocks noChangeArrowheads="1"/>
              </p:cNvSpPr>
              <p:nvPr/>
            </p:nvSpPr>
            <p:spPr bwMode="gray">
              <a:xfrm>
                <a:off x="1973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12" name="Oval 12"/>
              <p:cNvSpPr>
                <a:spLocks noChangeArrowheads="1"/>
              </p:cNvSpPr>
              <p:nvPr/>
            </p:nvSpPr>
            <p:spPr bwMode="gray">
              <a:xfrm>
                <a:off x="1983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213" name="Group 13"/>
            <p:cNvGrpSpPr>
              <a:grpSpLocks/>
            </p:cNvGrpSpPr>
            <p:nvPr/>
          </p:nvGrpSpPr>
          <p:grpSpPr bwMode="auto">
            <a:xfrm>
              <a:off x="2484438" y="3684588"/>
              <a:ext cx="360362" cy="360362"/>
              <a:chOff x="1565" y="2659"/>
              <a:chExt cx="227" cy="227"/>
            </a:xfrm>
          </p:grpSpPr>
          <p:sp>
            <p:nvSpPr>
              <p:cNvPr id="51214" name="Oval 14"/>
              <p:cNvSpPr>
                <a:spLocks noChangeArrowheads="1"/>
              </p:cNvSpPr>
              <p:nvPr/>
            </p:nvSpPr>
            <p:spPr bwMode="gray">
              <a:xfrm>
                <a:off x="1565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15" name="Oval 15"/>
              <p:cNvSpPr>
                <a:spLocks noChangeArrowheads="1"/>
              </p:cNvSpPr>
              <p:nvPr/>
            </p:nvSpPr>
            <p:spPr bwMode="gray">
              <a:xfrm>
                <a:off x="1575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216" name="Group 16"/>
            <p:cNvGrpSpPr>
              <a:grpSpLocks/>
            </p:cNvGrpSpPr>
            <p:nvPr/>
          </p:nvGrpSpPr>
          <p:grpSpPr bwMode="auto">
            <a:xfrm>
              <a:off x="3348038" y="5227638"/>
              <a:ext cx="360362" cy="360362"/>
              <a:chOff x="2109" y="3612"/>
              <a:chExt cx="227" cy="227"/>
            </a:xfrm>
          </p:grpSpPr>
          <p:sp>
            <p:nvSpPr>
              <p:cNvPr id="51217" name="Oval 17"/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18" name="Oval 18"/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219" name="Group 19"/>
            <p:cNvGrpSpPr>
              <a:grpSpLocks/>
            </p:cNvGrpSpPr>
            <p:nvPr/>
          </p:nvGrpSpPr>
          <p:grpSpPr bwMode="auto">
            <a:xfrm>
              <a:off x="5278438" y="2008188"/>
              <a:ext cx="360362" cy="360362"/>
              <a:chOff x="3470" y="1706"/>
              <a:chExt cx="227" cy="227"/>
            </a:xfrm>
          </p:grpSpPr>
          <p:sp>
            <p:nvSpPr>
              <p:cNvPr id="51220" name="Oval 20"/>
              <p:cNvSpPr>
                <a:spLocks noChangeArrowheads="1"/>
              </p:cNvSpPr>
              <p:nvPr/>
            </p:nvSpPr>
            <p:spPr bwMode="gray">
              <a:xfrm>
                <a:off x="3470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21" name="Oval 21"/>
              <p:cNvSpPr>
                <a:spLocks noChangeArrowheads="1"/>
              </p:cNvSpPr>
              <p:nvPr/>
            </p:nvSpPr>
            <p:spPr bwMode="gray">
              <a:xfrm>
                <a:off x="3480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222" name="Group 22"/>
            <p:cNvGrpSpPr>
              <a:grpSpLocks/>
            </p:cNvGrpSpPr>
            <p:nvPr/>
          </p:nvGrpSpPr>
          <p:grpSpPr bwMode="auto">
            <a:xfrm>
              <a:off x="6227763" y="3684588"/>
              <a:ext cx="360362" cy="360362"/>
              <a:chOff x="3923" y="2659"/>
              <a:chExt cx="227" cy="227"/>
            </a:xfrm>
          </p:grpSpPr>
          <p:sp>
            <p:nvSpPr>
              <p:cNvPr id="51223" name="Oval 23"/>
              <p:cNvSpPr>
                <a:spLocks noChangeArrowheads="1"/>
              </p:cNvSpPr>
              <p:nvPr/>
            </p:nvSpPr>
            <p:spPr bwMode="gray">
              <a:xfrm>
                <a:off x="3923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24" name="Oval 24"/>
              <p:cNvSpPr>
                <a:spLocks noChangeArrowheads="1"/>
              </p:cNvSpPr>
              <p:nvPr/>
            </p:nvSpPr>
            <p:spPr bwMode="gray">
              <a:xfrm>
                <a:off x="3933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225" name="Group 25"/>
            <p:cNvGrpSpPr>
              <a:grpSpLocks/>
            </p:cNvGrpSpPr>
            <p:nvPr/>
          </p:nvGrpSpPr>
          <p:grpSpPr bwMode="auto">
            <a:xfrm>
              <a:off x="5334000" y="5284788"/>
              <a:ext cx="360363" cy="360362"/>
              <a:chOff x="3515" y="3521"/>
              <a:chExt cx="227" cy="227"/>
            </a:xfrm>
          </p:grpSpPr>
          <p:sp>
            <p:nvSpPr>
              <p:cNvPr id="51226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1227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372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1228" name="Oval 28"/>
            <p:cNvSpPr>
              <a:spLocks noChangeArrowheads="1"/>
            </p:cNvSpPr>
            <p:nvPr/>
          </p:nvSpPr>
          <p:spPr bwMode="gray">
            <a:xfrm>
              <a:off x="3624263" y="2922588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gray">
            <a:xfrm>
              <a:off x="3617913" y="2906713"/>
              <a:ext cx="1944687" cy="1944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gray">
            <a:xfrm>
              <a:off x="3751263" y="3049588"/>
              <a:ext cx="1690687" cy="16906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51231" name="Oval 31"/>
            <p:cNvSpPr>
              <a:spLocks noChangeArrowheads="1"/>
            </p:cNvSpPr>
            <p:nvPr/>
          </p:nvSpPr>
          <p:spPr bwMode="gray">
            <a:xfrm>
              <a:off x="3733800" y="3022600"/>
              <a:ext cx="1690688" cy="16906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1244" name="Group 44"/>
            <p:cNvGrpSpPr>
              <a:grpSpLocks/>
            </p:cNvGrpSpPr>
            <p:nvPr/>
          </p:nvGrpSpPr>
          <p:grpSpPr bwMode="auto">
            <a:xfrm>
              <a:off x="3835400" y="3133725"/>
              <a:ext cx="1522413" cy="1522413"/>
              <a:chOff x="2416" y="1974"/>
              <a:chExt cx="959" cy="959"/>
            </a:xfrm>
          </p:grpSpPr>
          <p:sp>
            <p:nvSpPr>
              <p:cNvPr id="51232" name="Oval 32"/>
              <p:cNvSpPr>
                <a:spLocks noChangeArrowheads="1"/>
              </p:cNvSpPr>
              <p:nvPr/>
            </p:nvSpPr>
            <p:spPr bwMode="gray">
              <a:xfrm>
                <a:off x="2416" y="1974"/>
                <a:ext cx="959" cy="95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51233" name="Oval 33"/>
              <p:cNvSpPr>
                <a:spLocks noChangeArrowheads="1"/>
              </p:cNvSpPr>
              <p:nvPr/>
            </p:nvSpPr>
            <p:spPr bwMode="gray">
              <a:xfrm>
                <a:off x="2430" y="1986"/>
                <a:ext cx="927" cy="92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1234" name="Oval 34"/>
              <p:cNvSpPr>
                <a:spLocks noChangeArrowheads="1"/>
              </p:cNvSpPr>
              <p:nvPr/>
            </p:nvSpPr>
            <p:spPr bwMode="gray">
              <a:xfrm>
                <a:off x="2441" y="1992"/>
                <a:ext cx="906" cy="90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1235" name="Oval 35"/>
              <p:cNvSpPr>
                <a:spLocks noChangeArrowheads="1"/>
              </p:cNvSpPr>
              <p:nvPr/>
            </p:nvSpPr>
            <p:spPr bwMode="gray">
              <a:xfrm>
                <a:off x="2451" y="2001"/>
                <a:ext cx="861" cy="8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51236" name="Oval 36"/>
              <p:cNvSpPr>
                <a:spLocks noChangeArrowheads="1"/>
              </p:cNvSpPr>
              <p:nvPr/>
            </p:nvSpPr>
            <p:spPr bwMode="gray">
              <a:xfrm>
                <a:off x="2502" y="2024"/>
                <a:ext cx="765" cy="68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1237" name="Text Box 37"/>
            <p:cNvSpPr txBox="1">
              <a:spLocks noChangeArrowheads="1"/>
            </p:cNvSpPr>
            <p:nvPr/>
          </p:nvSpPr>
          <p:spPr bwMode="auto">
            <a:xfrm>
              <a:off x="4037054" y="3622675"/>
              <a:ext cx="110799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36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en-US" altLang="zh-TW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38" name="Text Box 38"/>
            <p:cNvSpPr txBox="1">
              <a:spLocks noChangeArrowheads="1"/>
            </p:cNvSpPr>
            <p:nvPr/>
          </p:nvSpPr>
          <p:spPr bwMode="auto">
            <a:xfrm>
              <a:off x="5715000" y="1955800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顧客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39" name="Text Box 39"/>
            <p:cNvSpPr txBox="1">
              <a:spLocks noChangeArrowheads="1"/>
            </p:cNvSpPr>
            <p:nvPr/>
          </p:nvSpPr>
          <p:spPr bwMode="auto">
            <a:xfrm>
              <a:off x="2597031" y="1955800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40" name="Text Box 40"/>
            <p:cNvSpPr txBox="1">
              <a:spLocks noChangeArrowheads="1"/>
            </p:cNvSpPr>
            <p:nvPr/>
          </p:nvSpPr>
          <p:spPr bwMode="auto">
            <a:xfrm>
              <a:off x="6629400" y="3708400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收入</a:t>
              </a:r>
              <a:endPara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41" name="Text Box 41"/>
            <p:cNvSpPr txBox="1">
              <a:spLocks noChangeArrowheads="1"/>
            </p:cNvSpPr>
            <p:nvPr/>
          </p:nvSpPr>
          <p:spPr bwMode="auto">
            <a:xfrm>
              <a:off x="5715000" y="5308600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未來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42" name="Text Box 42"/>
            <p:cNvSpPr txBox="1">
              <a:spLocks noChangeArrowheads="1"/>
            </p:cNvSpPr>
            <p:nvPr/>
          </p:nvSpPr>
          <p:spPr bwMode="auto">
            <a:xfrm>
              <a:off x="1682631" y="3708400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支出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243" name="Text Box 43"/>
            <p:cNvSpPr txBox="1">
              <a:spLocks noChangeArrowheads="1"/>
            </p:cNvSpPr>
            <p:nvPr/>
          </p:nvSpPr>
          <p:spPr bwMode="auto">
            <a:xfrm>
              <a:off x="2520831" y="5246688"/>
              <a:ext cx="8002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方向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gray">
          <a:xfrm>
            <a:off x="457200" y="2511896"/>
            <a:ext cx="3048000" cy="3505200"/>
          </a:xfrm>
          <a:prstGeom prst="irregularSeal1">
            <a:avLst/>
          </a:prstGeom>
          <a:gradFill rotWithShape="1">
            <a:gsLst>
              <a:gs pos="0">
                <a:srgbClr val="B433D7"/>
              </a:gs>
              <a:gs pos="100000">
                <a:srgbClr val="5B84E9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gray">
          <a:xfrm>
            <a:off x="1375772" y="3664331"/>
            <a:ext cx="1107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共同</a:t>
            </a:r>
            <a:endParaRPr lang="en-US" altLang="zh-TW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</a:t>
            </a:r>
            <a:endParaRPr lang="en-US" altLang="zh-TW" sz="36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429000" y="2207096"/>
            <a:ext cx="5715000" cy="1162050"/>
            <a:chOff x="2160" y="1200"/>
            <a:chExt cx="3600" cy="73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gray">
            <a:xfrm rot="16200000">
              <a:off x="3594" y="-234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6FC5E3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2915" y="1392"/>
              <a:ext cx="12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市場規模小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gray">
            <a:xfrm>
              <a:off x="4608" y="1566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3429000" y="3559646"/>
            <a:ext cx="5715000" cy="1162050"/>
            <a:chOff x="2160" y="2052"/>
            <a:chExt cx="3600" cy="732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 rot="16200000">
              <a:off x="3594" y="618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2867" y="2242"/>
              <a:ext cx="12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環境限制多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gray">
            <a:xfrm>
              <a:off x="4608" y="2400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3429000" y="4931246"/>
            <a:ext cx="5715000" cy="1162050"/>
            <a:chOff x="2160" y="2916"/>
            <a:chExt cx="3600" cy="732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 rot="16200000">
              <a:off x="3594" y="1482"/>
              <a:ext cx="732" cy="3600"/>
            </a:xfrm>
            <a:prstGeom prst="upArrow">
              <a:avLst>
                <a:gd name="adj1" fmla="val 63898"/>
                <a:gd name="adj2" fmla="val 85770"/>
              </a:avLst>
            </a:prstGeom>
            <a:gradFill rotWithShape="1">
              <a:gsLst>
                <a:gs pos="0">
                  <a:srgbClr val="D6C334"/>
                </a:gs>
                <a:gs pos="100000">
                  <a:srgbClr val="5B84E9"/>
                </a:gs>
              </a:gsLst>
              <a:lin ang="5400000" scaled="1"/>
            </a:gradFill>
            <a:ln>
              <a:noFill/>
            </a:ln>
            <a:effectLst>
              <a:outerShdw dist="155023" dir="2099521" sy="50000" kx="2453608" algn="bl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gray">
            <a:xfrm>
              <a:off x="2880" y="3104"/>
              <a:ext cx="12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8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人才資源少</a:t>
              </a:r>
              <a:endParaRPr lang="en-US" altLang="zh-TW" sz="2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gray">
            <a:xfrm>
              <a:off x="4608" y="3264"/>
              <a:ext cx="1152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677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TW" sz="20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22" name="Picture 19" descr="L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133328"/>
            <a:ext cx="119856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L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9" y="3133328"/>
            <a:ext cx="1222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&amp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89" y="3133328"/>
            <a:ext cx="11747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DC5D3-949C-4262-B692-348C16843D16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1691680" y="334274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人生只有一次，錯過了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33600" y="27432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89C373-B2FD-469E-9F0F-4585835A85E4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戰績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75407"/>
              </p:ext>
            </p:extLst>
          </p:nvPr>
        </p:nvGraphicFramePr>
        <p:xfrm>
          <a:off x="395536" y="1700786"/>
          <a:ext cx="8352927" cy="482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830"/>
                <a:gridCol w="1026207"/>
                <a:gridCol w="981134"/>
                <a:gridCol w="4290756"/>
              </a:tblGrid>
              <a:tr h="1910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誠品專案簡歷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專案名稱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專案角色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上線時間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簡述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SAP ERP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2005/09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ERP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上線第一線客服與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Trouble shutting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火鳳凰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2005/11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Client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電腦評估汰換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餘台。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中信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EDC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2005/12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全省新增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刷卡機建置與上線規劃。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OSS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2008/03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誠品線上叫修系統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PM,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與系統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WINPOS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2008/05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功能與硬體架構規劃，平行測試與上線規劃。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硬體委外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2010/06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誠品客戶端資訊設備硬體委外服務。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2010/07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悠遊卡硬體規劃建置。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硬體採購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2010/10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評選新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規格與廠商。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印表機租賃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2010/10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評選新租賃印表機規格與廠商。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硬體採購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2011/04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評選新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規格與廠商。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廣播系統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2011/05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中央控管門市廣播系統規劃建置。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MP3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試聽系統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2011/10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門市音樂試聽系統規劃建置。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推播系統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2011/10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門市影像推播系統規劃建置。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2011/10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誠品人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eslite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APP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2013/01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誠品人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eslite APP 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與店內</a:t>
                      </a: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kiosk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規劃建置。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PC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暨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POS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硬體委外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2013/07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誠品客戶端資訊設備硬體委外服務。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電子發票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Member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2013/07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電子發票硬體規劃與安裝導入。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松菸店投影系統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2013/09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松菸大型投影系統導入。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店內</a:t>
                      </a: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KIOSK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裝置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2014/04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店內查書與會員申辦裝置導入。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鴻翔專案簡歷</a:t>
                      </a:r>
                      <a:endParaRPr 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專案名稱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專案角色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上線時間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簡述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SAP ERP </a:t>
                      </a: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優化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2012/11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ERP </a:t>
                      </a:r>
                      <a:r>
                        <a:rPr lang="zh-TW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流程與開發優化。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  <a:tr h="191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官方網站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>
                    <a:solidFill>
                      <a:srgbClr val="547F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PM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2012/03</a:t>
                      </a:r>
                      <a:endParaRPr lang="zh-TW" sz="1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官方網站規劃與建置。</a:t>
                      </a:r>
                      <a:endParaRPr lang="zh-TW" sz="1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/>
                      </a:endParaRPr>
                    </a:p>
                  </a:txBody>
                  <a:tcPr marL="16811" marR="16811" marT="0" marB="0" anchor="ctr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緣起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2060848"/>
            <a:ext cx="74888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sz="2000" b="1" cap="al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23:33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Hi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Joe: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好久不見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有一件事想請你幫忙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想要邀請您進行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三創理論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與實務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專題演講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商管學院有一門選修課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企業經營管理實務講座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每週會邀請一位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業界專家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進行三創理論與實務專題演講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資管系必須負責三場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:12/2,12/9,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12/16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13:30~15:30)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如您首肯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請先給我一個演講主題及您公司名稱與職稱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!~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至於日期安排會是三場其中一場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若有哪一天絕對不行先告訴我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細節再詳談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等您盡快回覆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!~ BTW.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可否給我你的手機號碼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</a:t>
            </a:r>
          </a:p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郭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02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小問題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Freeform 2"/>
          <p:cNvSpPr>
            <a:spLocks/>
          </p:cNvSpPr>
          <p:nvPr/>
        </p:nvSpPr>
        <p:spPr bwMode="gray">
          <a:xfrm>
            <a:off x="2339752" y="2420888"/>
            <a:ext cx="2057400" cy="3340100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866" y="225"/>
              </a:cxn>
              <a:cxn ang="0">
                <a:pos x="1866" y="0"/>
              </a:cxn>
              <a:cxn ang="0">
                <a:pos x="1866" y="0"/>
              </a:cxn>
              <a:cxn ang="0">
                <a:pos x="1929" y="69"/>
              </a:cxn>
              <a:cxn ang="0">
                <a:pos x="1989" y="139"/>
              </a:cxn>
              <a:cxn ang="0">
                <a:pos x="2049" y="210"/>
              </a:cxn>
              <a:cxn ang="0">
                <a:pos x="2109" y="279"/>
              </a:cxn>
              <a:cxn ang="0">
                <a:pos x="2166" y="349"/>
              </a:cxn>
              <a:cxn ang="0">
                <a:pos x="2223" y="420"/>
              </a:cxn>
              <a:cxn ang="0">
                <a:pos x="2277" y="492"/>
              </a:cxn>
              <a:cxn ang="0">
                <a:pos x="2332" y="562"/>
              </a:cxn>
              <a:cxn ang="0">
                <a:pos x="2332" y="562"/>
              </a:cxn>
              <a:cxn ang="0">
                <a:pos x="1866" y="1124"/>
              </a:cxn>
              <a:cxn ang="0">
                <a:pos x="1866" y="899"/>
              </a:cxn>
              <a:cxn ang="0">
                <a:pos x="701" y="899"/>
              </a:cxn>
              <a:cxn ang="0">
                <a:pos x="701" y="1801"/>
              </a:cxn>
              <a:cxn ang="0">
                <a:pos x="1866" y="1801"/>
              </a:cxn>
              <a:cxn ang="0">
                <a:pos x="1866" y="1575"/>
              </a:cxn>
              <a:cxn ang="0">
                <a:pos x="2332" y="2139"/>
              </a:cxn>
              <a:cxn ang="0">
                <a:pos x="1866" y="2701"/>
              </a:cxn>
              <a:cxn ang="0">
                <a:pos x="1861" y="2673"/>
              </a:cxn>
              <a:cxn ang="0">
                <a:pos x="1858" y="2645"/>
              </a:cxn>
              <a:cxn ang="0">
                <a:pos x="1856" y="2616"/>
              </a:cxn>
              <a:cxn ang="0">
                <a:pos x="1854" y="2588"/>
              </a:cxn>
              <a:cxn ang="0">
                <a:pos x="1856" y="2561"/>
              </a:cxn>
              <a:cxn ang="0">
                <a:pos x="1858" y="2533"/>
              </a:cxn>
              <a:cxn ang="0">
                <a:pos x="1861" y="2505"/>
              </a:cxn>
              <a:cxn ang="0">
                <a:pos x="1866" y="2477"/>
              </a:cxn>
              <a:cxn ang="0">
                <a:pos x="1866" y="2477"/>
              </a:cxn>
              <a:cxn ang="0">
                <a:pos x="701" y="2477"/>
              </a:cxn>
              <a:cxn ang="0">
                <a:pos x="701" y="3376"/>
              </a:cxn>
              <a:cxn ang="0">
                <a:pos x="1866" y="3376"/>
              </a:cxn>
              <a:cxn ang="0">
                <a:pos x="1866" y="3376"/>
              </a:cxn>
              <a:cxn ang="0">
                <a:pos x="1866" y="3319"/>
              </a:cxn>
              <a:cxn ang="0">
                <a:pos x="1867" y="3263"/>
              </a:cxn>
              <a:cxn ang="0">
                <a:pos x="1866" y="3206"/>
              </a:cxn>
              <a:cxn ang="0">
                <a:pos x="1866" y="3152"/>
              </a:cxn>
              <a:cxn ang="0">
                <a:pos x="1866" y="3152"/>
              </a:cxn>
              <a:cxn ang="0">
                <a:pos x="2332" y="3827"/>
              </a:cxn>
              <a:cxn ang="0">
                <a:pos x="1866" y="4391"/>
              </a:cxn>
              <a:cxn ang="0">
                <a:pos x="1866" y="4053"/>
              </a:cxn>
              <a:cxn ang="0">
                <a:pos x="0" y="4053"/>
              </a:cxn>
              <a:cxn ang="0">
                <a:pos x="0" y="225"/>
              </a:cxn>
              <a:cxn ang="0">
                <a:pos x="0" y="225"/>
              </a:cxn>
              <a:cxn ang="0">
                <a:pos x="0" y="225"/>
              </a:cxn>
              <a:cxn ang="0">
                <a:pos x="0" y="225"/>
              </a:cxn>
            </a:cxnLst>
            <a:rect l="0" t="0" r="r" b="b"/>
            <a:pathLst>
              <a:path w="2332" h="4391">
                <a:moveTo>
                  <a:pt x="0" y="225"/>
                </a:moveTo>
                <a:lnTo>
                  <a:pt x="1866" y="225"/>
                </a:lnTo>
                <a:lnTo>
                  <a:pt x="1866" y="0"/>
                </a:lnTo>
                <a:lnTo>
                  <a:pt x="1866" y="0"/>
                </a:lnTo>
                <a:lnTo>
                  <a:pt x="1929" y="69"/>
                </a:lnTo>
                <a:lnTo>
                  <a:pt x="1989" y="139"/>
                </a:lnTo>
                <a:lnTo>
                  <a:pt x="2049" y="210"/>
                </a:lnTo>
                <a:lnTo>
                  <a:pt x="2109" y="279"/>
                </a:lnTo>
                <a:lnTo>
                  <a:pt x="2166" y="349"/>
                </a:lnTo>
                <a:lnTo>
                  <a:pt x="2223" y="420"/>
                </a:lnTo>
                <a:lnTo>
                  <a:pt x="2277" y="492"/>
                </a:lnTo>
                <a:lnTo>
                  <a:pt x="2332" y="562"/>
                </a:lnTo>
                <a:lnTo>
                  <a:pt x="2332" y="562"/>
                </a:lnTo>
                <a:lnTo>
                  <a:pt x="1866" y="1124"/>
                </a:lnTo>
                <a:lnTo>
                  <a:pt x="1866" y="899"/>
                </a:lnTo>
                <a:lnTo>
                  <a:pt x="701" y="899"/>
                </a:lnTo>
                <a:lnTo>
                  <a:pt x="701" y="1801"/>
                </a:lnTo>
                <a:lnTo>
                  <a:pt x="1866" y="1801"/>
                </a:lnTo>
                <a:lnTo>
                  <a:pt x="1866" y="1575"/>
                </a:lnTo>
                <a:lnTo>
                  <a:pt x="2332" y="2139"/>
                </a:lnTo>
                <a:lnTo>
                  <a:pt x="1866" y="2701"/>
                </a:lnTo>
                <a:lnTo>
                  <a:pt x="1861" y="2673"/>
                </a:lnTo>
                <a:lnTo>
                  <a:pt x="1858" y="2645"/>
                </a:lnTo>
                <a:lnTo>
                  <a:pt x="1856" y="2616"/>
                </a:lnTo>
                <a:lnTo>
                  <a:pt x="1854" y="2588"/>
                </a:lnTo>
                <a:lnTo>
                  <a:pt x="1856" y="2561"/>
                </a:lnTo>
                <a:lnTo>
                  <a:pt x="1858" y="2533"/>
                </a:lnTo>
                <a:lnTo>
                  <a:pt x="1861" y="2505"/>
                </a:lnTo>
                <a:lnTo>
                  <a:pt x="1866" y="2477"/>
                </a:lnTo>
                <a:lnTo>
                  <a:pt x="1866" y="2477"/>
                </a:lnTo>
                <a:lnTo>
                  <a:pt x="701" y="2477"/>
                </a:lnTo>
                <a:lnTo>
                  <a:pt x="701" y="3376"/>
                </a:lnTo>
                <a:lnTo>
                  <a:pt x="1866" y="3376"/>
                </a:lnTo>
                <a:lnTo>
                  <a:pt x="1866" y="3376"/>
                </a:lnTo>
                <a:lnTo>
                  <a:pt x="1866" y="3319"/>
                </a:lnTo>
                <a:lnTo>
                  <a:pt x="1867" y="3263"/>
                </a:lnTo>
                <a:lnTo>
                  <a:pt x="1866" y="3206"/>
                </a:lnTo>
                <a:lnTo>
                  <a:pt x="1866" y="3152"/>
                </a:lnTo>
                <a:lnTo>
                  <a:pt x="1866" y="3152"/>
                </a:lnTo>
                <a:lnTo>
                  <a:pt x="2332" y="3827"/>
                </a:lnTo>
                <a:lnTo>
                  <a:pt x="1866" y="4391"/>
                </a:lnTo>
                <a:lnTo>
                  <a:pt x="1866" y="4053"/>
                </a:lnTo>
                <a:lnTo>
                  <a:pt x="0" y="4053"/>
                </a:lnTo>
                <a:lnTo>
                  <a:pt x="0" y="225"/>
                </a:lnTo>
                <a:lnTo>
                  <a:pt x="0" y="225"/>
                </a:lnTo>
                <a:lnTo>
                  <a:pt x="0" y="225"/>
                </a:lnTo>
                <a:lnTo>
                  <a:pt x="0" y="225"/>
                </a:lnTo>
                <a:close/>
              </a:path>
            </a:pathLst>
          </a:custGeom>
          <a:solidFill>
            <a:srgbClr val="6399AB"/>
          </a:solidFill>
          <a:ln w="25400" cap="flat" cmpd="sng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690840" y="2468513"/>
            <a:ext cx="2232025" cy="790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三創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Tahoma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690840" y="3645024"/>
            <a:ext cx="2232025" cy="790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演講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90840" y="4869160"/>
            <a:ext cx="2232025" cy="7905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ahoma" pitchFamily="34" charset="0"/>
              </a:rPr>
              <a:t>專家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0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心路歷程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043608" y="2564904"/>
            <a:ext cx="7137588" cy="2605102"/>
            <a:chOff x="1043608" y="2564904"/>
            <a:chExt cx="7137588" cy="2605102"/>
          </a:xfrm>
        </p:grpSpPr>
        <p:sp>
          <p:nvSpPr>
            <p:cNvPr id="4" name="文字方塊 3"/>
            <p:cNvSpPr txBox="1"/>
            <p:nvPr/>
          </p:nvSpPr>
          <p:spPr>
            <a:xfrm>
              <a:off x="1729408" y="3068960"/>
              <a:ext cx="52565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上班</a:t>
              </a:r>
              <a:r>
                <a:rPr lang="en-US" altLang="zh-TW" sz="4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</a:t>
              </a:r>
              <a:r>
                <a:rPr lang="zh-TW" altLang="en-US" sz="4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打工</a:t>
              </a:r>
              <a:endPara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當老闆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=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打仗</a:t>
              </a: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564904"/>
              <a:ext cx="1371600" cy="13716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936" y="4027006"/>
              <a:ext cx="1699260" cy="1143000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96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表裡不一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570889" cy="23762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8812" y="501317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光鮮的外表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005064"/>
            <a:ext cx="3570889" cy="23602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061299" y="264910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現實的殘酷</a:t>
            </a:r>
            <a:endParaRPr lang="en-US" altLang="zh-TW" sz="4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9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4711-3E1D-4199-ADAE-B637DF2C0656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123728" y="2636912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學長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的身分，提供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一些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的前輩，提供一些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的角色，提供一些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9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9gl">
  <a:themeElements>
    <a:clrScheme name="Office 佈景主題 1">
      <a:dk1>
        <a:srgbClr val="000000"/>
      </a:dk1>
      <a:lt1>
        <a:srgbClr val="FFFFFF"/>
      </a:lt1>
      <a:dk2>
        <a:srgbClr val="233DA9"/>
      </a:dk2>
      <a:lt2>
        <a:srgbClr val="DDDDDD"/>
      </a:lt2>
      <a:accent1>
        <a:srgbClr val="65AAE9"/>
      </a:accent1>
      <a:accent2>
        <a:srgbClr val="B2B2B2"/>
      </a:accent2>
      <a:accent3>
        <a:srgbClr val="FFFFFF"/>
      </a:accent3>
      <a:accent4>
        <a:srgbClr val="000000"/>
      </a:accent4>
      <a:accent5>
        <a:srgbClr val="B8D2F2"/>
      </a:accent5>
      <a:accent6>
        <a:srgbClr val="A1A1A1"/>
      </a:accent6>
      <a:hlink>
        <a:srgbClr val="7DA0D3"/>
      </a:hlink>
      <a:folHlink>
        <a:srgbClr val="B2E385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cdb2004169gl</Template>
  <TotalTime>13325</TotalTime>
  <Words>1008</Words>
  <Application>Microsoft Office PowerPoint</Application>
  <PresentationFormat>如螢幕大小 (4:3)</PresentationFormat>
  <Paragraphs>370</Paragraphs>
  <Slides>35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7" baseType="lpstr">
      <vt:lpstr>cdb2004169gl</vt:lpstr>
      <vt:lpstr>Image</vt:lpstr>
      <vt:lpstr>上班族變老闆-我的心路歷程</vt:lpstr>
      <vt:lpstr>Contents</vt:lpstr>
      <vt:lpstr>我是</vt:lpstr>
      <vt:lpstr>戰績</vt:lpstr>
      <vt:lpstr>緣起</vt:lpstr>
      <vt:lpstr>三個小問題</vt:lpstr>
      <vt:lpstr>心路歷程</vt:lpstr>
      <vt:lpstr>表裡不一</vt:lpstr>
      <vt:lpstr>今天</vt:lpstr>
      <vt:lpstr>求學-我的心路歷程</vt:lpstr>
      <vt:lpstr>淵源</vt:lpstr>
      <vt:lpstr>五專</vt:lpstr>
      <vt:lpstr>出錯啦</vt:lpstr>
      <vt:lpstr>茫然</vt:lpstr>
      <vt:lpstr>再戰中華</vt:lpstr>
      <vt:lpstr>驗證</vt:lpstr>
      <vt:lpstr>差異</vt:lpstr>
      <vt:lpstr>經驗</vt:lpstr>
      <vt:lpstr>工作-我的心路歷程</vt:lpstr>
      <vt:lpstr>經歷</vt:lpstr>
      <vt:lpstr>新手</vt:lpstr>
      <vt:lpstr>中鳥</vt:lpstr>
      <vt:lpstr>老手</vt:lpstr>
      <vt:lpstr>GG了?</vt:lpstr>
      <vt:lpstr>現況-我的心路歷程</vt:lpstr>
      <vt:lpstr>機緣</vt:lpstr>
      <vt:lpstr>組成</vt:lpstr>
      <vt:lpstr>過程</vt:lpstr>
      <vt:lpstr>取其長</vt:lpstr>
      <vt:lpstr>我們</vt:lpstr>
      <vt:lpstr>面對</vt:lpstr>
      <vt:lpstr>挑戰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joechang</dc:creator>
  <cp:lastModifiedBy>joechang</cp:lastModifiedBy>
  <cp:revision>98</cp:revision>
  <dcterms:created xsi:type="dcterms:W3CDTF">2015-11-17T07:33:21Z</dcterms:created>
  <dcterms:modified xsi:type="dcterms:W3CDTF">2015-11-29T12:26:07Z</dcterms:modified>
</cp:coreProperties>
</file>