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1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64" r:id="rId18"/>
    <p:sldId id="265" r:id="rId19"/>
    <p:sldId id="288" r:id="rId20"/>
    <p:sldId id="289" r:id="rId21"/>
    <p:sldId id="290" r:id="rId22"/>
    <p:sldId id="291" r:id="rId23"/>
    <p:sldId id="292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9" autoAdjust="0"/>
    <p:restoredTop sz="94660"/>
  </p:normalViewPr>
  <p:slideViewPr>
    <p:cSldViewPr snapToGrid="0">
      <p:cViewPr>
        <p:scale>
          <a:sx n="55" d="100"/>
          <a:sy n="55" d="100"/>
        </p:scale>
        <p:origin x="-149" y="-5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30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01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89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78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67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37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46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71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50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86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89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9D5B-3E29-49C5-8245-8A0EE1A86E9A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F4D3-994B-474A-BFF8-5BA87C3FC0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77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mUw6wzof4y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5071"/>
            <a:ext cx="12192000" cy="355292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32033" y="1405150"/>
            <a:ext cx="9727933" cy="1145586"/>
          </a:xfrm>
        </p:spPr>
        <p:txBody>
          <a:bodyPr anchor="ctr">
            <a:noAutofit/>
          </a:bodyPr>
          <a:lstStyle/>
          <a:p>
            <a:r>
              <a:rPr lang="zh-TW" altLang="en-US" sz="8000" b="1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觀光行銷講座</a:t>
            </a:r>
            <a:endParaRPr lang="zh-TW" altLang="en-US" sz="8000" b="1" spc="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3188" y="2532752"/>
            <a:ext cx="5390606" cy="79030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主講人：張霖生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373671" y="370692"/>
            <a:ext cx="7109640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sz="4000" dirty="0"/>
              <a:t>中華科技大學商學院</a:t>
            </a:r>
          </a:p>
        </p:txBody>
      </p:sp>
    </p:spTree>
    <p:extLst>
      <p:ext uri="{BB962C8B-B14F-4D97-AF65-F5344CB8AC3E}">
        <p14:creationId xmlns:p14="http://schemas.microsoft.com/office/powerpoint/2010/main" val="38371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50" y="128337"/>
            <a:ext cx="10096133" cy="7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1" y="352928"/>
            <a:ext cx="11847657" cy="62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0" y="0"/>
            <a:ext cx="10242458" cy="68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7" y="175870"/>
            <a:ext cx="10058400" cy="66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82" y="362281"/>
            <a:ext cx="7943723" cy="64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3" y="3733800"/>
            <a:ext cx="7029450" cy="3124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5715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6205" y="443636"/>
            <a:ext cx="10687595" cy="603504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來台旅客消費動向調查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每人每次消費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1,459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美元，每人每日消費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210.87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美元，其中「觀光」目的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245.47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美元，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業務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」目的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194.10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美元。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「菜餚」、「風光景色」為來台主要因素。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「夜市」、「台北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」、「故宮」為主要觀光景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　點，最喜愛景點為「太魯閣、天祥」、「墾丁」、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　「阿里山」及「九份」。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「人民友善」、「菜餚」、「風光景色」最具觀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　光競爭優勢。</a:t>
            </a:r>
          </a:p>
        </p:txBody>
      </p:sp>
    </p:spTree>
    <p:extLst>
      <p:ext uri="{BB962C8B-B14F-4D97-AF65-F5344CB8AC3E}">
        <p14:creationId xmlns:p14="http://schemas.microsoft.com/office/powerpoint/2010/main" val="26174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叁、台灣觀光市場與產業願景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621"/>
            <a:ext cx="12192000" cy="20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9903" t="19573" r="18560" b="24506"/>
          <a:stretch/>
        </p:blipFill>
        <p:spPr>
          <a:xfrm>
            <a:off x="1058780" y="304800"/>
            <a:ext cx="10176734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壹、話說從頭～～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世界趨勢對旅遊產業的影響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4505"/>
            <a:ext cx="12297223" cy="20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9656" t="21327" r="15107" b="21761"/>
          <a:stretch/>
        </p:blipFill>
        <p:spPr>
          <a:xfrm>
            <a:off x="561474" y="192506"/>
            <a:ext cx="11132474" cy="6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9656" t="12336" r="15600" b="26261"/>
          <a:stretch/>
        </p:blipFill>
        <p:spPr>
          <a:xfrm>
            <a:off x="1203158" y="320842"/>
            <a:ext cx="9920896" cy="62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4355" t="22643" r="9560" b="10691"/>
          <a:stretch/>
        </p:blipFill>
        <p:spPr>
          <a:xfrm>
            <a:off x="465220" y="160421"/>
            <a:ext cx="11313902" cy="64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341" t="16721" r="9929" b="14857"/>
          <a:stretch/>
        </p:blipFill>
        <p:spPr>
          <a:xfrm>
            <a:off x="224589" y="224589"/>
            <a:ext cx="11161989" cy="66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006" y="156118"/>
            <a:ext cx="11795760" cy="653774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一、全球及台灣成長比率比較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705393" y="1178921"/>
            <a:ext cx="2268072" cy="13422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chemeClr val="tx2">
                    <a:lumMod val="50000"/>
                  </a:schemeClr>
                </a:solidFill>
              </a:rPr>
              <a:t>2012</a:t>
            </a:r>
          </a:p>
          <a:p>
            <a:pPr algn="ctr"/>
            <a:r>
              <a:rPr lang="en-US" altLang="zh-TW" sz="3600" dirty="0" smtClean="0">
                <a:solidFill>
                  <a:schemeClr val="tx2">
                    <a:lumMod val="50000"/>
                  </a:schemeClr>
                </a:solidFill>
              </a:rPr>
              <a:t>(101</a:t>
            </a:r>
            <a:r>
              <a:rPr lang="en-US" altLang="zh-TW" sz="36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altLang="zh-TW" sz="3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705390" y="3099162"/>
            <a:ext cx="2268074" cy="13873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chemeClr val="tx2">
                    <a:lumMod val="50000"/>
                  </a:schemeClr>
                </a:solidFill>
              </a:rPr>
              <a:t>2013</a:t>
            </a:r>
          </a:p>
          <a:p>
            <a:pPr algn="ctr"/>
            <a:r>
              <a:rPr lang="en-US" altLang="zh-TW" sz="4000" dirty="0" smtClean="0">
                <a:solidFill>
                  <a:schemeClr val="tx2">
                    <a:lumMod val="50000"/>
                  </a:schemeClr>
                </a:solidFill>
              </a:rPr>
              <a:t>(102)</a:t>
            </a:r>
          </a:p>
        </p:txBody>
      </p:sp>
      <p:sp>
        <p:nvSpPr>
          <p:cNvPr id="8" name="橢圓 7"/>
          <p:cNvSpPr/>
          <p:nvPr/>
        </p:nvSpPr>
        <p:spPr>
          <a:xfrm>
            <a:off x="705390" y="5138054"/>
            <a:ext cx="2268076" cy="14064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chemeClr val="tx2">
                    <a:lumMod val="50000"/>
                  </a:schemeClr>
                </a:solidFill>
              </a:rPr>
              <a:t>2014</a:t>
            </a:r>
          </a:p>
          <a:p>
            <a:pPr algn="ctr"/>
            <a:r>
              <a:rPr lang="en-US" altLang="zh-TW" sz="4000" dirty="0" smtClean="0">
                <a:solidFill>
                  <a:schemeClr val="tx2">
                    <a:lumMod val="50000"/>
                  </a:schemeClr>
                </a:solidFill>
              </a:rPr>
              <a:t>(103)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五邊形 8"/>
          <p:cNvSpPr/>
          <p:nvPr/>
        </p:nvSpPr>
        <p:spPr>
          <a:xfrm>
            <a:off x="3025716" y="1240971"/>
            <a:ext cx="2852570" cy="1165861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世界觀光組織</a:t>
            </a:r>
            <a:endParaRPr lang="en-US" altLang="zh-TW" sz="3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000" dirty="0" smtClean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UNWTO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</a:t>
            </a: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五邊形 9"/>
          <p:cNvSpPr/>
          <p:nvPr/>
        </p:nvSpPr>
        <p:spPr>
          <a:xfrm>
            <a:off x="3025716" y="3194684"/>
            <a:ext cx="2852570" cy="1165861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世界觀光組織</a:t>
            </a:r>
            <a:endParaRPr lang="en-US" altLang="zh-TW" sz="3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000" dirty="0" smtClean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UNWTO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</a:t>
            </a: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3025716" y="5281747"/>
            <a:ext cx="2852570" cy="1165861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世界觀光組織</a:t>
            </a:r>
            <a:endParaRPr lang="en-US" altLang="zh-TW" sz="3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000" dirty="0" smtClean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UNWTO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</a:t>
            </a: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30537" y="953585"/>
            <a:ext cx="5238206" cy="17708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全球國際旅客成長 </a:t>
            </a:r>
            <a:r>
              <a:rPr lang="en-US" altLang="zh-TW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4.3 %</a:t>
            </a:r>
          </a:p>
          <a:p>
            <a:pPr algn="ctr"/>
            <a:r>
              <a:rPr lang="zh-TW" altLang="en-US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亞太地區旅客成長 </a:t>
            </a:r>
            <a:r>
              <a:rPr lang="en-US" altLang="zh-TW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7.1 %</a:t>
            </a:r>
          </a:p>
          <a:p>
            <a:pPr algn="ctr"/>
            <a:r>
              <a:rPr lang="zh-TW" altLang="en-US" sz="25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來台旅客人數</a:t>
            </a:r>
            <a:r>
              <a:rPr lang="en-US" altLang="zh-TW" sz="25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731.1</a:t>
            </a:r>
            <a:r>
              <a:rPr lang="zh-TW" altLang="en-US" sz="25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萬，成長</a:t>
            </a:r>
            <a:r>
              <a:rPr lang="en-US" altLang="zh-TW" sz="25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20.11%</a:t>
            </a:r>
            <a:endParaRPr lang="zh-TW" altLang="en-US" sz="25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30537" y="2911388"/>
            <a:ext cx="5238206" cy="17708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全球國際旅客成長 </a:t>
            </a:r>
            <a:r>
              <a:rPr lang="en-US" altLang="zh-TW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5 %</a:t>
            </a:r>
          </a:p>
          <a:p>
            <a:pPr algn="ctr"/>
            <a:r>
              <a:rPr lang="zh-TW" altLang="en-US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亞太地區旅客成長 </a:t>
            </a:r>
            <a:r>
              <a:rPr lang="en-US" altLang="zh-TW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6 %</a:t>
            </a:r>
          </a:p>
          <a:p>
            <a:pPr algn="ctr"/>
            <a:r>
              <a:rPr lang="zh-TW" altLang="en-US" sz="265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來台旅客人數</a:t>
            </a:r>
            <a:r>
              <a:rPr lang="en-US" altLang="zh-TW" sz="265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801.6</a:t>
            </a:r>
            <a:r>
              <a:rPr lang="zh-TW" altLang="en-US" sz="265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萬，成長</a:t>
            </a:r>
            <a:r>
              <a:rPr lang="en-US" altLang="zh-TW" sz="265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9.64%</a:t>
            </a:r>
            <a:endParaRPr lang="zh-TW" altLang="en-US" sz="265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30537" y="4930416"/>
            <a:ext cx="5238206" cy="17708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全球國際旅客成長 </a:t>
            </a:r>
            <a:r>
              <a:rPr lang="en-US" altLang="zh-TW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4.4 %</a:t>
            </a:r>
          </a:p>
          <a:p>
            <a:pPr algn="ctr"/>
            <a:r>
              <a:rPr lang="zh-TW" altLang="en-US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亞太地區旅客成長 </a:t>
            </a:r>
            <a:r>
              <a:rPr lang="en-US" altLang="zh-TW" sz="26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5.0 %</a:t>
            </a:r>
          </a:p>
          <a:p>
            <a:pPr algn="ctr"/>
            <a:r>
              <a:rPr lang="zh-TW" altLang="en-US" sz="265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來台旅客人數</a:t>
            </a:r>
            <a:r>
              <a:rPr lang="en-US" altLang="zh-TW" sz="265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991</a:t>
            </a:r>
            <a:r>
              <a:rPr lang="zh-TW" altLang="en-US" sz="265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萬，成長</a:t>
            </a:r>
            <a:r>
              <a:rPr lang="en-US" altLang="zh-TW" sz="265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23.63%</a:t>
            </a:r>
            <a:endParaRPr lang="zh-TW" altLang="en-US" sz="265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36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09006" y="92618"/>
            <a:ext cx="11795760" cy="653774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、陸客來台配套措施及未來展望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五邊形 5"/>
          <p:cNvSpPr/>
          <p:nvPr/>
        </p:nvSpPr>
        <p:spPr>
          <a:xfrm>
            <a:off x="803216" y="4572001"/>
            <a:ext cx="2852570" cy="159403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未來展望</a:t>
            </a:r>
            <a:endParaRPr lang="zh-TW" altLang="en-US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五邊形 6"/>
          <p:cNvSpPr/>
          <p:nvPr/>
        </p:nvSpPr>
        <p:spPr>
          <a:xfrm>
            <a:off x="803216" y="1752601"/>
            <a:ext cx="2852570" cy="159403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相互設處</a:t>
            </a:r>
            <a:endParaRPr lang="en-US" altLang="zh-TW" sz="40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到位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746500" y="908409"/>
            <a:ext cx="7835900" cy="3340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建置與組團社訊息聯絡機制</a:t>
            </a:r>
            <a:endParaRPr lang="en-US" altLang="zh-TW" sz="3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開發多樣化旅遊商品</a:t>
            </a:r>
            <a:endParaRPr lang="en-US" altLang="zh-TW" sz="3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維持來台旅遊品質</a:t>
            </a:r>
            <a:endParaRPr lang="en-US" altLang="zh-TW" sz="3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參加旅展、籌辦說明會、舉辦第一線從業人員對台灣旅遊資源知能講習、獎勵優秀人員來台踩線</a:t>
            </a:r>
            <a:endParaRPr lang="zh-TW" altLang="en-US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746500" y="4572001"/>
            <a:ext cx="7835900" cy="20668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「質量並重」不做爛市場</a:t>
            </a:r>
            <a:endParaRPr lang="en-US" altLang="zh-TW" sz="3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團進團出，配額調整</a:t>
            </a:r>
            <a:endParaRPr lang="en-US" altLang="zh-TW" sz="3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推動自由行，便利台灣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</a:p>
        </p:txBody>
      </p:sp>
    </p:spTree>
    <p:extLst>
      <p:ext uri="{BB962C8B-B14F-4D97-AF65-F5344CB8AC3E}">
        <p14:creationId xmlns:p14="http://schemas.microsoft.com/office/powerpoint/2010/main" val="12717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8500" y="1790701"/>
            <a:ext cx="105156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肆、台灣觀光行銷策略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3785937"/>
            <a:ext cx="12104343" cy="20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群組 75"/>
          <p:cNvGrpSpPr/>
          <p:nvPr/>
        </p:nvGrpSpPr>
        <p:grpSpPr>
          <a:xfrm>
            <a:off x="359470" y="230266"/>
            <a:ext cx="11574293" cy="6526134"/>
            <a:chOff x="359470" y="230266"/>
            <a:chExt cx="11574293" cy="6526134"/>
          </a:xfrm>
        </p:grpSpPr>
        <p:sp>
          <p:nvSpPr>
            <p:cNvPr id="4" name="圓角矩形 3"/>
            <p:cNvSpPr/>
            <p:nvPr/>
          </p:nvSpPr>
          <p:spPr>
            <a:xfrm>
              <a:off x="359470" y="230266"/>
              <a:ext cx="1689100" cy="1155700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願景</a:t>
              </a:r>
              <a:endPara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373455" y="1872143"/>
              <a:ext cx="1689100" cy="1714500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施政</a:t>
              </a:r>
              <a:endPara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44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架構</a:t>
              </a: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359470" y="3889490"/>
              <a:ext cx="1689100" cy="1676400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400" b="1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施政作</a:t>
              </a:r>
              <a:r>
                <a:rPr lang="zh-TW" altLang="en-US" sz="4400" b="1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endParaRPr lang="en-US" altLang="zh-TW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3039646" y="342900"/>
              <a:ext cx="8225254" cy="3546590"/>
              <a:chOff x="3039646" y="342900"/>
              <a:chExt cx="8441154" cy="3639683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3333413" y="2075496"/>
                <a:ext cx="677108" cy="173380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TW" altLang="en-US" sz="320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美麗台灣</a:t>
                </a:r>
                <a:endParaRPr lang="zh-TW" altLang="en-US" sz="3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198646" y="2048762"/>
                <a:ext cx="677108" cy="173380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TW" altLang="en-US" sz="320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特色台</a:t>
                </a:r>
                <a:r>
                  <a:rPr lang="zh-TW" altLang="en-US" sz="3200" dirty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灣</a:t>
                </a: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6955423" y="2048762"/>
                <a:ext cx="677108" cy="173380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TW" altLang="en-US" sz="3200" dirty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友善</a:t>
                </a:r>
                <a:r>
                  <a:rPr lang="zh-TW" altLang="en-US" sz="320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台灣</a:t>
                </a:r>
                <a:endParaRPr lang="zh-TW" altLang="en-US" sz="3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8725069" y="2010663"/>
                <a:ext cx="677108" cy="173380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TW" altLang="en-US" sz="320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品</a:t>
                </a:r>
                <a:r>
                  <a:rPr lang="zh-TW" altLang="en-US" sz="3200" dirty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質</a:t>
                </a:r>
                <a:r>
                  <a:rPr lang="zh-TW" altLang="en-US" sz="320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台灣</a:t>
                </a:r>
                <a:endParaRPr lang="zh-TW" altLang="en-US" sz="3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10481846" y="2048762"/>
                <a:ext cx="677108" cy="173380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TW" altLang="en-US" sz="320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行</a:t>
                </a:r>
                <a:r>
                  <a:rPr lang="zh-TW" altLang="en-US" sz="3200" dirty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銷</a:t>
                </a:r>
                <a:r>
                  <a:rPr lang="zh-TW" altLang="en-US" sz="320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台灣</a:t>
                </a:r>
                <a:endParaRPr lang="zh-TW" altLang="en-US" sz="3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grpSp>
            <p:nvGrpSpPr>
              <p:cNvPr id="40" name="群組 39"/>
              <p:cNvGrpSpPr/>
              <p:nvPr/>
            </p:nvGrpSpPr>
            <p:grpSpPr>
              <a:xfrm>
                <a:off x="3039646" y="342900"/>
                <a:ext cx="8441154" cy="3639683"/>
                <a:chOff x="3039646" y="342900"/>
                <a:chExt cx="8441154" cy="3639683"/>
              </a:xfrm>
            </p:grpSpPr>
            <p:grpSp>
              <p:nvGrpSpPr>
                <p:cNvPr id="34" name="群組 33"/>
                <p:cNvGrpSpPr/>
                <p:nvPr/>
              </p:nvGrpSpPr>
              <p:grpSpPr>
                <a:xfrm>
                  <a:off x="3039646" y="342900"/>
                  <a:ext cx="8441154" cy="3639683"/>
                  <a:chOff x="3039646" y="342900"/>
                  <a:chExt cx="8441154" cy="3639683"/>
                </a:xfrm>
              </p:grpSpPr>
              <p:sp>
                <p:nvSpPr>
                  <p:cNvPr id="7" name="圓角矩形 6"/>
                  <p:cNvSpPr/>
                  <p:nvPr/>
                </p:nvSpPr>
                <p:spPr>
                  <a:xfrm>
                    <a:off x="3695700" y="342900"/>
                    <a:ext cx="7124700" cy="1016602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3200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東亞觀光交流轉運中心</a:t>
                    </a:r>
                    <a:endParaRPr lang="en-US" altLang="zh-TW" sz="3200" dirty="0" smtClean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algn="ctr"/>
                    <a:r>
                      <a:rPr lang="zh-TW" altLang="en-US" sz="3200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國際觀光重要旅遊目的</a:t>
                    </a:r>
                    <a:r>
                      <a:rPr lang="zh-TW" altLang="en-US" sz="3200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地</a:t>
                    </a:r>
                  </a:p>
                </p:txBody>
              </p:sp>
              <p:sp>
                <p:nvSpPr>
                  <p:cNvPr id="8" name="流程圖: 文件 7"/>
                  <p:cNvSpPr/>
                  <p:nvPr/>
                </p:nvSpPr>
                <p:spPr>
                  <a:xfrm>
                    <a:off x="3039646" y="2001383"/>
                    <a:ext cx="1320800" cy="1981200"/>
                  </a:xfrm>
                  <a:prstGeom prst="flowChartDocument">
                    <a:avLst/>
                  </a:prstGeom>
                  <a:noFill/>
                  <a:ln w="571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" name="流程圖: 文件 11"/>
                  <p:cNvSpPr/>
                  <p:nvPr/>
                </p:nvSpPr>
                <p:spPr>
                  <a:xfrm>
                    <a:off x="4876800" y="2001383"/>
                    <a:ext cx="1320800" cy="1981200"/>
                  </a:xfrm>
                  <a:prstGeom prst="flowChartDocument">
                    <a:avLst/>
                  </a:prstGeom>
                  <a:noFill/>
                  <a:ln w="571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/>
                  </a:p>
                </p:txBody>
              </p:sp>
              <p:sp>
                <p:nvSpPr>
                  <p:cNvPr id="13" name="流程圖: 文件 12"/>
                  <p:cNvSpPr/>
                  <p:nvPr/>
                </p:nvSpPr>
                <p:spPr>
                  <a:xfrm>
                    <a:off x="10160000" y="2001383"/>
                    <a:ext cx="1320800" cy="1981200"/>
                  </a:xfrm>
                  <a:prstGeom prst="flowChartDocument">
                    <a:avLst/>
                  </a:prstGeom>
                  <a:noFill/>
                  <a:ln w="571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4" name="流程圖: 文件 13"/>
                  <p:cNvSpPr/>
                  <p:nvPr/>
                </p:nvSpPr>
                <p:spPr>
                  <a:xfrm>
                    <a:off x="6597650" y="2001383"/>
                    <a:ext cx="1320800" cy="1981200"/>
                  </a:xfrm>
                  <a:prstGeom prst="flowChartDocument">
                    <a:avLst/>
                  </a:prstGeom>
                  <a:noFill/>
                  <a:ln w="571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5" name="流程圖: 文件 14"/>
                  <p:cNvSpPr/>
                  <p:nvPr/>
                </p:nvSpPr>
                <p:spPr>
                  <a:xfrm>
                    <a:off x="8403223" y="2001383"/>
                    <a:ext cx="1320800" cy="1981200"/>
                  </a:xfrm>
                  <a:prstGeom prst="flowChartDocument">
                    <a:avLst/>
                  </a:prstGeom>
                  <a:noFill/>
                  <a:ln w="571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cxnSp>
                <p:nvCxnSpPr>
                  <p:cNvPr id="22" name="直線接點 21"/>
                  <p:cNvCxnSpPr>
                    <a:stCxn id="7" idx="2"/>
                    <a:endCxn id="14" idx="0"/>
                  </p:cNvCxnSpPr>
                  <p:nvPr/>
                </p:nvCxnSpPr>
                <p:spPr>
                  <a:xfrm>
                    <a:off x="7258050" y="1359502"/>
                    <a:ext cx="0" cy="641882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肘形接點 24"/>
                  <p:cNvCxnSpPr>
                    <a:stCxn id="8" idx="0"/>
                    <a:endCxn id="20" idx="0"/>
                  </p:cNvCxnSpPr>
                  <p:nvPr/>
                </p:nvCxnSpPr>
                <p:spPr>
                  <a:xfrm rot="16200000" flipH="1">
                    <a:off x="7236533" y="-1535105"/>
                    <a:ext cx="47379" cy="7120354"/>
                  </a:xfrm>
                  <a:prstGeom prst="bentConnector3">
                    <a:avLst>
                      <a:gd name="adj1" fmla="val -495159"/>
                    </a:avLst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接點 26"/>
                  <p:cNvCxnSpPr>
                    <a:stCxn id="12" idx="0"/>
                  </p:cNvCxnSpPr>
                  <p:nvPr/>
                </p:nvCxnSpPr>
                <p:spPr>
                  <a:xfrm flipV="1">
                    <a:off x="5537200" y="1728333"/>
                    <a:ext cx="0" cy="273050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接點 28"/>
                  <p:cNvCxnSpPr>
                    <a:stCxn id="15" idx="0"/>
                  </p:cNvCxnSpPr>
                  <p:nvPr/>
                </p:nvCxnSpPr>
                <p:spPr>
                  <a:xfrm flipV="1">
                    <a:off x="9063623" y="1728333"/>
                    <a:ext cx="0" cy="273050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矩形 38"/>
                <p:cNvSpPr/>
                <p:nvPr/>
              </p:nvSpPr>
              <p:spPr>
                <a:xfrm>
                  <a:off x="10481846" y="2045064"/>
                  <a:ext cx="677108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42" name="矩形 41"/>
            <p:cNvSpPr/>
            <p:nvPr/>
          </p:nvSpPr>
          <p:spPr>
            <a:xfrm>
              <a:off x="2857500" y="4025900"/>
              <a:ext cx="6858000" cy="482600"/>
            </a:xfrm>
            <a:prstGeom prst="rect">
              <a:avLst/>
            </a:prstGeom>
            <a:solidFill>
              <a:srgbClr val="E5E4F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b="1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１</a:t>
              </a:r>
              <a:r>
                <a:rPr lang="en-US" altLang="zh-TW" sz="28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r>
                <a:rPr lang="zh-TW" altLang="en-US" sz="28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年度施政計畫、觀光建設中程計畫</a:t>
              </a:r>
              <a:endPara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857500" y="4605949"/>
              <a:ext cx="6858000" cy="482600"/>
            </a:xfrm>
            <a:prstGeom prst="rect">
              <a:avLst/>
            </a:prstGeom>
            <a:solidFill>
              <a:srgbClr val="E5E4F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b="1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２</a:t>
              </a:r>
              <a:r>
                <a:rPr lang="en-US" altLang="zh-TW" sz="2400" b="1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r>
                <a:rPr lang="zh-TW" altLang="en-US" sz="28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觀光拔尖領航方案</a:t>
              </a:r>
              <a:endPara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64" name="群組 63"/>
            <p:cNvGrpSpPr/>
            <p:nvPr/>
          </p:nvGrpSpPr>
          <p:grpSpPr>
            <a:xfrm>
              <a:off x="2692400" y="5185998"/>
              <a:ext cx="7023100" cy="1570402"/>
              <a:chOff x="2692400" y="5185998"/>
              <a:chExt cx="7023100" cy="1570402"/>
            </a:xfrm>
          </p:grpSpPr>
          <p:grpSp>
            <p:nvGrpSpPr>
              <p:cNvPr id="63" name="群組 62"/>
              <p:cNvGrpSpPr/>
              <p:nvPr/>
            </p:nvGrpSpPr>
            <p:grpSpPr>
              <a:xfrm>
                <a:off x="3134975" y="5198698"/>
                <a:ext cx="1191689" cy="1545002"/>
                <a:chOff x="2807766" y="5211398"/>
                <a:chExt cx="1191689" cy="1545002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2807766" y="5211398"/>
                  <a:ext cx="1191689" cy="154500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900" b="1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zh-TW" altLang="en-US" sz="2100" b="1" spc="-150" dirty="0" smtClean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魅力十大</a:t>
                  </a:r>
                  <a:endParaRPr lang="en-US" altLang="zh-TW" sz="2100" b="1" spc="-15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zh-TW" altLang="en-US" sz="2100" b="1" spc="-150" dirty="0" smtClean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區域</a:t>
                  </a:r>
                  <a:r>
                    <a:rPr lang="zh-TW" altLang="en-US" sz="2100" b="1" spc="-150" dirty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旗艦</a:t>
                  </a: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3039646" y="5211398"/>
                  <a:ext cx="770354" cy="478202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900" b="1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拔尖</a:t>
                  </a:r>
                  <a:endParaRPr lang="zh-TW" altLang="en-US" sz="1900" b="1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grpSp>
            <p:nvGrpSpPr>
              <p:cNvPr id="62" name="群組 61"/>
              <p:cNvGrpSpPr/>
              <p:nvPr/>
            </p:nvGrpSpPr>
            <p:grpSpPr>
              <a:xfrm>
                <a:off x="4848560" y="5185998"/>
                <a:ext cx="1191689" cy="1545002"/>
                <a:chOff x="4326664" y="5211398"/>
                <a:chExt cx="1191689" cy="1545002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4326664" y="5211398"/>
                  <a:ext cx="1191689" cy="154500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900" b="1" dirty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zh-TW" altLang="en-US" sz="2100" b="1" spc="-150" dirty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國際客源</a:t>
                  </a:r>
                  <a:endParaRPr lang="en-US" altLang="zh-TW" sz="2100" b="1" spc="-150" dirty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zh-TW" altLang="en-US" sz="2100" b="1" spc="-150" dirty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開拓計畫</a:t>
                  </a:r>
                  <a:endParaRPr lang="en-US" altLang="zh-TW" sz="2100" b="1" spc="-150" dirty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4538179" y="5211398"/>
                  <a:ext cx="770354" cy="478202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900" b="1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拔尖</a:t>
                  </a:r>
                  <a:endParaRPr lang="zh-TW" altLang="en-US" sz="1900" b="1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grpSp>
            <p:nvGrpSpPr>
              <p:cNvPr id="61" name="群組 60"/>
              <p:cNvGrpSpPr/>
              <p:nvPr/>
            </p:nvGrpSpPr>
            <p:grpSpPr>
              <a:xfrm>
                <a:off x="6554310" y="5211398"/>
                <a:ext cx="1191689" cy="1545002"/>
                <a:chOff x="5845562" y="5211398"/>
                <a:chExt cx="1191689" cy="1545002"/>
              </a:xfrm>
            </p:grpSpPr>
            <p:sp>
              <p:nvSpPr>
                <p:cNvPr id="50" name="矩形 49"/>
                <p:cNvSpPr/>
                <p:nvPr/>
              </p:nvSpPr>
              <p:spPr>
                <a:xfrm>
                  <a:off x="5845562" y="5211398"/>
                  <a:ext cx="1191689" cy="154500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900" b="1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zh-TW" altLang="en-US" sz="2100" b="1" spc="-150" dirty="0" smtClean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無</a:t>
                  </a:r>
                  <a:r>
                    <a:rPr lang="zh-TW" altLang="en-US" sz="2100" b="1" spc="-150" dirty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縫</a:t>
                  </a:r>
                  <a:r>
                    <a:rPr lang="zh-TW" altLang="en-US" sz="2100" b="1" spc="-150" dirty="0" smtClean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旅遊</a:t>
                  </a:r>
                  <a:endParaRPr lang="en-US" altLang="zh-TW" sz="2100" b="1" spc="-15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zh-TW" altLang="en-US" sz="2100" b="1" spc="-150" dirty="0" smtClean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服務</a:t>
                  </a:r>
                  <a:r>
                    <a:rPr lang="zh-TW" altLang="en-US" sz="2100" b="1" spc="-150" dirty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計畫</a:t>
                  </a:r>
                  <a:endParaRPr lang="en-US" altLang="zh-TW" sz="2100" b="1" spc="-15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6079483" y="5211398"/>
                  <a:ext cx="770354" cy="478202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900" b="1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拔尖</a:t>
                  </a:r>
                  <a:endParaRPr lang="zh-TW" altLang="en-US" sz="1900" b="1" dirty="0"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grpSp>
            <p:nvGrpSpPr>
              <p:cNvPr id="60" name="群組 59"/>
              <p:cNvGrpSpPr/>
              <p:nvPr/>
            </p:nvGrpSpPr>
            <p:grpSpPr>
              <a:xfrm>
                <a:off x="8144826" y="5185998"/>
                <a:ext cx="1191689" cy="1545002"/>
                <a:chOff x="7475233" y="5198698"/>
                <a:chExt cx="1191689" cy="1545002"/>
              </a:xfrm>
            </p:grpSpPr>
            <p:sp>
              <p:nvSpPr>
                <p:cNvPr id="51" name="矩形 50"/>
                <p:cNvSpPr/>
                <p:nvPr/>
              </p:nvSpPr>
              <p:spPr>
                <a:xfrm>
                  <a:off x="7475233" y="5198698"/>
                  <a:ext cx="1191689" cy="154500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TW" sz="1900" b="1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zh-TW" altLang="en-US" sz="2100" b="1" spc="-150" dirty="0" smtClean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產業再造</a:t>
                  </a:r>
                  <a:endParaRPr lang="en-US" altLang="zh-TW" sz="2100" b="1" spc="-15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zh-TW" altLang="en-US" sz="2100" b="1" spc="-150" dirty="0" smtClean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旅館</a:t>
                  </a:r>
                  <a:r>
                    <a:rPr lang="zh-TW" altLang="en-US" sz="2100" b="1" spc="-150" dirty="0">
                      <a:solidFill>
                        <a:srgbClr val="00206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評鑑</a:t>
                  </a:r>
                  <a:endParaRPr lang="en-US" altLang="zh-TW" sz="2100" b="1" spc="-150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7662647" y="5224098"/>
                  <a:ext cx="770354" cy="592502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900" b="1" dirty="0" smtClean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築底提</a:t>
                  </a:r>
                  <a:r>
                    <a:rPr lang="zh-TW" altLang="en-US" sz="1900" b="1" dirty="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升</a:t>
                  </a:r>
                </a:p>
              </p:txBody>
            </p:sp>
          </p:grpSp>
          <p:sp>
            <p:nvSpPr>
              <p:cNvPr id="58" name="圓角矩形 57"/>
              <p:cNvSpPr/>
              <p:nvPr/>
            </p:nvSpPr>
            <p:spPr>
              <a:xfrm>
                <a:off x="2692400" y="5185998"/>
                <a:ext cx="7023100" cy="1570402"/>
              </a:xfrm>
              <a:prstGeom prst="roundRect">
                <a:avLst/>
              </a:prstGeom>
              <a:noFill/>
              <a:ln w="5715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9" name="群組 68"/>
            <p:cNvGrpSpPr/>
            <p:nvPr/>
          </p:nvGrpSpPr>
          <p:grpSpPr>
            <a:xfrm>
              <a:off x="9973645" y="5740400"/>
              <a:ext cx="1960118" cy="952500"/>
              <a:chOff x="9973645" y="5740400"/>
              <a:chExt cx="1960118" cy="952500"/>
            </a:xfrm>
          </p:grpSpPr>
          <p:sp>
            <p:nvSpPr>
              <p:cNvPr id="65" name="圓角矩形 64"/>
              <p:cNvSpPr/>
              <p:nvPr/>
            </p:nvSpPr>
            <p:spPr>
              <a:xfrm>
                <a:off x="9973645" y="5740400"/>
                <a:ext cx="1960118" cy="952500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0099136" y="5806099"/>
                <a:ext cx="172354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400" b="1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97-98</a:t>
                </a:r>
              </a:p>
              <a:p>
                <a:pPr algn="ctr"/>
                <a:r>
                  <a:rPr lang="zh-TW" altLang="en-US" sz="2400" b="1" dirty="0" smtClean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旅行台灣</a:t>
                </a:r>
                <a:r>
                  <a:rPr lang="zh-TW" altLang="en-US" sz="2400" b="1" dirty="0">
                    <a:solidFill>
                      <a:srgbClr val="00206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</a:t>
                </a:r>
              </a:p>
            </p:txBody>
          </p:sp>
        </p:grpSp>
        <p:sp>
          <p:nvSpPr>
            <p:cNvPr id="70" name="圓角矩形 69"/>
            <p:cNvSpPr/>
            <p:nvPr/>
          </p:nvSpPr>
          <p:spPr>
            <a:xfrm>
              <a:off x="9973645" y="4025900"/>
              <a:ext cx="1960118" cy="16383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99-100</a:t>
              </a:r>
            </a:p>
            <a:p>
              <a:pPr algn="ctr"/>
              <a:r>
                <a:rPr lang="zh-TW" altLang="en-US" sz="28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旅</a:t>
              </a:r>
              <a:r>
                <a:rPr lang="zh-TW" altLang="en-US" sz="28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行台灣</a:t>
              </a:r>
              <a:endParaRPr lang="en-US" altLang="zh-TW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感動一百</a:t>
              </a:r>
              <a:endPara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1" name="向右箭號 70"/>
            <p:cNvSpPr/>
            <p:nvPr/>
          </p:nvSpPr>
          <p:spPr>
            <a:xfrm>
              <a:off x="9416777" y="5359400"/>
              <a:ext cx="637130" cy="550859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向上箭號 71"/>
            <p:cNvSpPr/>
            <p:nvPr/>
          </p:nvSpPr>
          <p:spPr>
            <a:xfrm>
              <a:off x="10756900" y="3505200"/>
              <a:ext cx="508000" cy="520700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向右箭號 72"/>
            <p:cNvSpPr/>
            <p:nvPr/>
          </p:nvSpPr>
          <p:spPr>
            <a:xfrm>
              <a:off x="2191960" y="560466"/>
              <a:ext cx="500440" cy="495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向右箭號 73"/>
            <p:cNvSpPr/>
            <p:nvPr/>
          </p:nvSpPr>
          <p:spPr>
            <a:xfrm>
              <a:off x="2191960" y="2377932"/>
              <a:ext cx="500440" cy="495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向右箭號 74"/>
            <p:cNvSpPr/>
            <p:nvPr/>
          </p:nvSpPr>
          <p:spPr>
            <a:xfrm>
              <a:off x="2196800" y="4313849"/>
              <a:ext cx="500440" cy="495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82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393895" y="596802"/>
            <a:ext cx="10621108" cy="1378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101-102</a:t>
            </a:r>
            <a:r>
              <a:rPr lang="zh-TW" altLang="en-US" sz="33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 </a:t>
            </a:r>
            <a:r>
              <a:rPr lang="en-US" altLang="zh-TW" sz="3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Time</a:t>
            </a:r>
            <a:r>
              <a:rPr lang="zh-TW" altLang="en-US" sz="3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3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for</a:t>
            </a:r>
            <a:r>
              <a:rPr lang="zh-TW" altLang="en-US" sz="3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3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Taiwan</a:t>
            </a:r>
            <a:r>
              <a:rPr lang="zh-TW" altLang="en-US" sz="33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33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3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旅行台灣　就是現在</a:t>
            </a:r>
            <a:r>
              <a:rPr lang="en-US" altLang="zh-TW" sz="33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endParaRPr lang="en-US" altLang="zh-TW" sz="33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93895" y="182880"/>
            <a:ext cx="4487594" cy="81592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國際市場開拓計畫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490036" y="2027128"/>
            <a:ext cx="5865608" cy="970671"/>
            <a:chOff x="829994" y="2152356"/>
            <a:chExt cx="5865608" cy="970671"/>
          </a:xfrm>
        </p:grpSpPr>
        <p:sp>
          <p:nvSpPr>
            <p:cNvPr id="13" name="矩形 12"/>
            <p:cNvSpPr/>
            <p:nvPr/>
          </p:nvSpPr>
          <p:spPr>
            <a:xfrm>
              <a:off x="1223270" y="2278965"/>
              <a:ext cx="5472332" cy="71745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accent5"/>
                  </a:solidFill>
                </a:rPr>
                <a:t>	</a:t>
              </a:r>
              <a:r>
                <a:rPr lang="en-US" altLang="zh-TW" sz="2800" b="1" spc="300" dirty="0" smtClean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Who</a:t>
              </a:r>
              <a:r>
                <a:rPr lang="zh-TW" altLang="en-US" sz="2800" b="1" spc="300" dirty="0" smtClean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－臺灣歡迎您</a:t>
              </a:r>
              <a:endParaRPr lang="zh-TW" altLang="en-US" sz="2800" b="1" spc="300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5" name="流程圖: 接點 14"/>
            <p:cNvSpPr/>
            <p:nvPr/>
          </p:nvSpPr>
          <p:spPr>
            <a:xfrm>
              <a:off x="829994" y="2152356"/>
              <a:ext cx="998806" cy="970671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5353480" y="2952487"/>
            <a:ext cx="5905950" cy="970671"/>
            <a:chOff x="829994" y="2152356"/>
            <a:chExt cx="5707959" cy="970671"/>
          </a:xfrm>
        </p:grpSpPr>
        <p:sp>
          <p:nvSpPr>
            <p:cNvPr id="32" name="矩形 31"/>
            <p:cNvSpPr/>
            <p:nvPr/>
          </p:nvSpPr>
          <p:spPr>
            <a:xfrm>
              <a:off x="1197090" y="2242846"/>
              <a:ext cx="5340863" cy="71745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accent5"/>
                  </a:solidFill>
                </a:rPr>
                <a:t>	</a:t>
              </a:r>
              <a:r>
                <a:rPr lang="en-US" altLang="zh-TW" sz="2800" b="1" spc="300" dirty="0" smtClean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When</a:t>
              </a:r>
              <a:r>
                <a:rPr lang="zh-TW" altLang="en-US" sz="2800" b="1" spc="300" dirty="0" smtClean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－週週有活動</a:t>
              </a:r>
              <a:endParaRPr lang="zh-TW" altLang="en-US" sz="2800" b="1" spc="300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829994" y="2152356"/>
              <a:ext cx="998806" cy="970671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521323" y="3885496"/>
            <a:ext cx="5865608" cy="970671"/>
            <a:chOff x="829994" y="2165803"/>
            <a:chExt cx="5865608" cy="970671"/>
          </a:xfrm>
        </p:grpSpPr>
        <p:sp>
          <p:nvSpPr>
            <p:cNvPr id="35" name="矩形 34"/>
            <p:cNvSpPr/>
            <p:nvPr/>
          </p:nvSpPr>
          <p:spPr>
            <a:xfrm>
              <a:off x="1223270" y="2278965"/>
              <a:ext cx="5472332" cy="71745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accent5"/>
                  </a:solidFill>
                </a:rPr>
                <a:t>	</a:t>
              </a:r>
              <a:r>
                <a:rPr lang="en-US" altLang="zh-TW" sz="2800" b="1" spc="300" dirty="0" smtClean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What</a:t>
              </a:r>
              <a:r>
                <a:rPr lang="zh-TW" altLang="en-US" sz="2800" b="1" spc="300" dirty="0" smtClean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－天天</a:t>
              </a:r>
              <a:r>
                <a:rPr lang="zh-TW" altLang="en-US" sz="2800" b="1" spc="300" dirty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享</a:t>
              </a:r>
              <a:r>
                <a:rPr lang="zh-TW" altLang="en-US" sz="2800" b="1" spc="300" dirty="0" smtClean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活動</a:t>
              </a:r>
              <a:endParaRPr lang="zh-TW" altLang="en-US" sz="2800" b="1" spc="300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829994" y="2165803"/>
              <a:ext cx="998806" cy="970671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5353480" y="4794695"/>
            <a:ext cx="5865608" cy="970671"/>
            <a:chOff x="829994" y="2152356"/>
            <a:chExt cx="5865608" cy="970671"/>
          </a:xfrm>
        </p:grpSpPr>
        <p:sp>
          <p:nvSpPr>
            <p:cNvPr id="38" name="矩形 37"/>
            <p:cNvSpPr/>
            <p:nvPr/>
          </p:nvSpPr>
          <p:spPr>
            <a:xfrm>
              <a:off x="1223270" y="2278965"/>
              <a:ext cx="5472332" cy="71745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accent5"/>
                  </a:solidFill>
                </a:rPr>
                <a:t>	</a:t>
              </a:r>
              <a:r>
                <a:rPr lang="en-US" altLang="zh-TW" sz="2800" b="1" spc="300" dirty="0" smtClean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Why</a:t>
              </a:r>
              <a:r>
                <a:rPr lang="zh-TW" altLang="en-US" sz="2800" b="1" spc="300" dirty="0" smtClean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－處處有亮</a:t>
              </a:r>
              <a:r>
                <a:rPr lang="zh-TW" altLang="en-US" sz="2800" b="1" spc="300" dirty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點</a:t>
              </a: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829994" y="2152356"/>
              <a:ext cx="998806" cy="970671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TW" altLang="en-US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521323" y="5709110"/>
            <a:ext cx="5865608" cy="970671"/>
            <a:chOff x="829994" y="2152356"/>
            <a:chExt cx="5865608" cy="970671"/>
          </a:xfrm>
        </p:grpSpPr>
        <p:sp>
          <p:nvSpPr>
            <p:cNvPr id="41" name="矩形 40"/>
            <p:cNvSpPr/>
            <p:nvPr/>
          </p:nvSpPr>
          <p:spPr>
            <a:xfrm>
              <a:off x="1223270" y="2278965"/>
              <a:ext cx="5472332" cy="71745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00B0F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accent5"/>
                  </a:solidFill>
                </a:rPr>
                <a:t>	</a:t>
              </a:r>
              <a:r>
                <a:rPr lang="en-US" altLang="zh-TW" sz="2800" b="1" spc="300" dirty="0" smtClean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How</a:t>
              </a:r>
              <a:r>
                <a:rPr lang="zh-TW" altLang="en-US" sz="2800" b="1" spc="300" dirty="0" smtClean="0">
                  <a:solidFill>
                    <a:srgbClr val="0070C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－時時有感動</a:t>
              </a:r>
              <a:endParaRPr lang="zh-TW" altLang="en-US" sz="2800" b="1" spc="300" dirty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2" name="流程圖: 接點 41"/>
            <p:cNvSpPr/>
            <p:nvPr/>
          </p:nvSpPr>
          <p:spPr>
            <a:xfrm>
              <a:off x="829994" y="2152356"/>
              <a:ext cx="998806" cy="970671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TW" altLang="en-US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8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6518" y="847165"/>
            <a:ext cx="11631706" cy="4935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2"/>
                </a:solidFill>
              </a:rPr>
              <a:t>全球市場穩定成長，亞太市場成長強勁</a:t>
            </a:r>
            <a:endParaRPr lang="en-US" altLang="zh-TW" b="1" dirty="0" smtClean="0">
              <a:solidFill>
                <a:schemeClr val="accent2"/>
              </a:solidFill>
            </a:endParaRPr>
          </a:p>
          <a:p>
            <a:r>
              <a:rPr lang="zh-TW" altLang="en-US" sz="2400" dirty="0" smtClean="0"/>
              <a:t>世界觀光組織</a:t>
            </a:r>
            <a:r>
              <a:rPr lang="en-US" altLang="zh-TW" sz="2400" dirty="0" smtClean="0"/>
              <a:t>(</a:t>
            </a:r>
            <a:r>
              <a:rPr lang="en-US" altLang="zh-TW" sz="2400" dirty="0"/>
              <a:t>UNWTO</a:t>
            </a:r>
            <a:r>
              <a:rPr lang="en-US" altLang="zh-TW" sz="2400" dirty="0" smtClean="0"/>
              <a:t>)</a:t>
            </a:r>
            <a:r>
              <a:rPr lang="zh-TW" altLang="en-US" sz="2400" dirty="0"/>
              <a:t>推</a:t>
            </a:r>
            <a:r>
              <a:rPr lang="zh-TW" altLang="en-US" sz="2400" dirty="0" smtClean="0"/>
              <a:t>估</a:t>
            </a:r>
            <a:r>
              <a:rPr lang="en-US" altLang="zh-TW" sz="2400" dirty="0" smtClean="0"/>
              <a:t>2014</a:t>
            </a:r>
            <a:r>
              <a:rPr lang="zh-TW" altLang="en-US" sz="2400" dirty="0" smtClean="0"/>
              <a:t>年全球旅遊市場達</a:t>
            </a:r>
            <a:r>
              <a:rPr lang="en-US" altLang="zh-TW" sz="2400" dirty="0" smtClean="0"/>
              <a:t>11.35</a:t>
            </a:r>
            <a:r>
              <a:rPr lang="zh-TW" altLang="en-US" sz="2400" dirty="0" smtClean="0"/>
              <a:t>億人次，成長</a:t>
            </a:r>
            <a:r>
              <a:rPr lang="en-US" altLang="zh-TW" sz="2400" dirty="0" smtClean="0"/>
              <a:t>4</a:t>
            </a:r>
            <a:r>
              <a:rPr lang="en-US" altLang="zh-TW" sz="2400" dirty="0"/>
              <a:t>.4</a:t>
            </a:r>
            <a:r>
              <a:rPr lang="en-US" altLang="zh-TW" sz="2400" dirty="0" smtClean="0"/>
              <a:t>%</a:t>
            </a:r>
            <a:r>
              <a:rPr lang="zh-TW" altLang="en-US" sz="2400" dirty="0" smtClean="0"/>
              <a:t>，至</a:t>
            </a:r>
            <a:r>
              <a:rPr lang="en-US" altLang="zh-TW" sz="2400" dirty="0" smtClean="0"/>
              <a:t>2020</a:t>
            </a:r>
            <a:r>
              <a:rPr lang="zh-TW" altLang="en-US" sz="2400" dirty="0" smtClean="0"/>
              <a:t>年達</a:t>
            </a:r>
            <a:r>
              <a:rPr lang="en-US" altLang="zh-TW" sz="2400" dirty="0" smtClean="0"/>
              <a:t>15.6</a:t>
            </a:r>
            <a:r>
              <a:rPr lang="zh-TW" altLang="en-US" sz="2400" dirty="0" smtClean="0"/>
              <a:t>億人次，</a:t>
            </a:r>
            <a:r>
              <a:rPr lang="en-US" altLang="zh-TW" sz="2400" dirty="0" smtClean="0"/>
              <a:t>2030</a:t>
            </a:r>
            <a:r>
              <a:rPr lang="zh-TW" altLang="en-US" sz="2400" dirty="0" smtClean="0"/>
              <a:t>年達</a:t>
            </a:r>
            <a:r>
              <a:rPr lang="en-US" altLang="zh-TW" sz="2400" dirty="0" smtClean="0"/>
              <a:t>18</a:t>
            </a:r>
            <a:r>
              <a:rPr lang="zh-TW" altLang="en-US" sz="2400" dirty="0" smtClean="0"/>
              <a:t>億人次，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成長率約</a:t>
            </a:r>
            <a:r>
              <a:rPr lang="en-US" altLang="zh-TW" sz="2400" dirty="0" smtClean="0"/>
              <a:t>3.3%</a:t>
            </a:r>
            <a:r>
              <a:rPr lang="zh-TW" altLang="en-US" sz="2400" dirty="0" smtClean="0"/>
              <a:t>，將呈穩定成長但漲幅略為趨緩的態勢。</a:t>
            </a:r>
            <a:endParaRPr lang="en-US" altLang="zh-TW" sz="2400" dirty="0" smtClean="0"/>
          </a:p>
          <a:p>
            <a:r>
              <a:rPr lang="zh-TW" altLang="en-US" sz="2400" dirty="0" smtClean="0"/>
              <a:t>亞太市場為領頭羊，亞太成長</a:t>
            </a:r>
            <a:r>
              <a:rPr lang="en-US" altLang="zh-TW" sz="2400" dirty="0" smtClean="0"/>
              <a:t>5.4%</a:t>
            </a:r>
            <a:r>
              <a:rPr lang="zh-TW" altLang="en-US" sz="2400" dirty="0" smtClean="0"/>
              <a:t>，預估</a:t>
            </a:r>
            <a:r>
              <a:rPr lang="en-US" altLang="zh-TW" sz="2400" dirty="0" smtClean="0"/>
              <a:t>2030</a:t>
            </a:r>
            <a:r>
              <a:rPr lang="zh-TW" altLang="en-US" sz="2400" dirty="0" smtClean="0"/>
              <a:t>年將破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億人次</a:t>
            </a:r>
            <a:r>
              <a:rPr lang="zh-TW" altLang="en-US" sz="2400" dirty="0"/>
              <a:t>，與最大的歐洲市場</a:t>
            </a:r>
            <a:r>
              <a:rPr lang="en-US" altLang="zh-TW" sz="2400" dirty="0"/>
              <a:t>7</a:t>
            </a:r>
            <a:r>
              <a:rPr lang="zh-TW" altLang="en-US" sz="2400" dirty="0"/>
              <a:t>億人次差距拉近。而中國為全球最大旅遊消費國家，各國競相爭取 </a:t>
            </a:r>
          </a:p>
          <a:p>
            <a:pPr marL="0" indent="0">
              <a:buNone/>
            </a:pPr>
            <a:r>
              <a:rPr lang="en-US" altLang="zh-TW" sz="2400" dirty="0"/>
              <a:t>•</a:t>
            </a:r>
            <a:r>
              <a:rPr lang="zh-TW" altLang="en-US" sz="2400" dirty="0"/>
              <a:t>區域市場競爭激烈，旅客傾向縮減旅遊消費、選擇短途、短天數旅遊 </a:t>
            </a:r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5" y="3671048"/>
            <a:ext cx="11994514" cy="30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我們共同面臨的課題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地球環境的變遷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－有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％的消費者是在意環境保護的旅行者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天災人禍頻傳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－引導人們重新審視生命中重要事項的優先順序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全球經濟不景氣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－旅遊將傾向縮短旅遊天數、選擇旅遊鄰近地點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9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19684" t="11029" r="17789" b="643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9453" t="18375" r="17579" b="9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015" t="11375" r="18140" b="7125"/>
          <a:stretch/>
        </p:blipFill>
        <p:spPr>
          <a:xfrm>
            <a:off x="0" y="-109728"/>
            <a:ext cx="9253728" cy="68561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778240" y="6419088"/>
            <a:ext cx="877824" cy="4389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7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162" t="15375" r="18563" b="11125"/>
          <a:stretch/>
        </p:blipFill>
        <p:spPr>
          <a:xfrm>
            <a:off x="768096" y="-201167"/>
            <a:ext cx="10467577" cy="70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437" t="16875" r="18563" b="12875"/>
          <a:stretch/>
        </p:blipFill>
        <p:spPr>
          <a:xfrm>
            <a:off x="1060704" y="146304"/>
            <a:ext cx="9829442" cy="6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225296" y="417555"/>
            <a:ext cx="9125712" cy="6440445"/>
            <a:chOff x="1225296" y="417555"/>
            <a:chExt cx="9125712" cy="644044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/>
            <a:srcRect l="20155" t="16375" r="18703" b="6875"/>
            <a:stretch/>
          </p:blipFill>
          <p:spPr>
            <a:xfrm>
              <a:off x="1225296" y="417555"/>
              <a:ext cx="9125712" cy="644044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699846" y="1137138"/>
              <a:ext cx="8217877" cy="726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願景：友善國際</a:t>
              </a:r>
              <a:r>
                <a:rPr lang="zh-TW" altLang="en-US" sz="4000" b="1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4000" b="1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主軸：觀光</a:t>
              </a:r>
              <a:r>
                <a:rPr lang="zh-TW" altLang="en-US" sz="4000" b="1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1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427744" y="-71285"/>
            <a:ext cx="9416715" cy="6792927"/>
            <a:chOff x="1427744" y="-71285"/>
            <a:chExt cx="9416715" cy="679292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/>
            <a:srcRect l="20409" t="13652" r="18437" b="6524"/>
            <a:stretch/>
          </p:blipFill>
          <p:spPr>
            <a:xfrm>
              <a:off x="1427744" y="-71285"/>
              <a:ext cx="9256295" cy="679292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491536" y="6497053"/>
              <a:ext cx="352923" cy="2245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85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286" t="14090" r="18437" b="9156"/>
          <a:stretch/>
        </p:blipFill>
        <p:spPr>
          <a:xfrm>
            <a:off x="1267328" y="0"/>
            <a:ext cx="9738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14075" y="1684422"/>
            <a:ext cx="7247020" cy="1325563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伍、觀光帶動經濟效益</a:t>
            </a:r>
            <a:endParaRPr lang="zh-TW" altLang="en-US" sz="54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274"/>
            <a:ext cx="12198574" cy="20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779" t="15406" r="18560" b="10471"/>
          <a:stretch/>
        </p:blipFill>
        <p:spPr>
          <a:xfrm>
            <a:off x="1283368" y="177246"/>
            <a:ext cx="9432758" cy="64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消費者在哪裡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48615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－在等待</a:t>
            </a:r>
            <a:endParaRPr lang="en-US" altLang="zh-TW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lnSpc>
                <a:spcPct val="20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累積信用卡紅利點數兌換旅遊優惠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lnSpc>
                <a:spcPct val="20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累積飛行里程兌換免費機票或升等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lnSpc>
                <a:spcPct val="200000"/>
              </a:lnSpc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網路比價等最後一秒的便宜優惠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28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347534" y="67003"/>
            <a:ext cx="9865898" cy="6807039"/>
            <a:chOff x="1347534" y="50961"/>
            <a:chExt cx="9865898" cy="680703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l="20286" t="15845" r="18683" b="6086"/>
            <a:stretch/>
          </p:blipFill>
          <p:spPr>
            <a:xfrm>
              <a:off x="1347534" y="50961"/>
              <a:ext cx="9464843" cy="6807039"/>
            </a:xfrm>
            <a:prstGeom prst="rect">
              <a:avLst/>
            </a:prstGeom>
          </p:spPr>
        </p:pic>
        <p:sp>
          <p:nvSpPr>
            <p:cNvPr id="6" name="橢圓 5"/>
            <p:cNvSpPr/>
            <p:nvPr/>
          </p:nvSpPr>
          <p:spPr>
            <a:xfrm>
              <a:off x="10427368" y="6352674"/>
              <a:ext cx="786064" cy="5053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73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656" t="14528" r="20533" b="8498"/>
          <a:stretch/>
        </p:blipFill>
        <p:spPr>
          <a:xfrm>
            <a:off x="1588167" y="134691"/>
            <a:ext cx="8951495" cy="658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9916" t="12556" r="18683" b="8059"/>
          <a:stretch/>
        </p:blipFill>
        <p:spPr>
          <a:xfrm>
            <a:off x="1347534" y="24577"/>
            <a:ext cx="9400675" cy="68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20656" t="14528" r="19546" b="15953"/>
          <a:stretch/>
        </p:blipFill>
        <p:spPr>
          <a:xfrm>
            <a:off x="834189" y="0"/>
            <a:ext cx="1049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57727" y="161607"/>
            <a:ext cx="9769641" cy="6543994"/>
            <a:chOff x="657727" y="161607"/>
            <a:chExt cx="9769641" cy="654399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/>
            <a:srcRect l="20409" t="14308" r="19546" b="13323"/>
            <a:stretch/>
          </p:blipFill>
          <p:spPr>
            <a:xfrm>
              <a:off x="770022" y="161607"/>
              <a:ext cx="9657346" cy="654399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57727" y="161607"/>
              <a:ext cx="3513220" cy="8169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5400" b="1" dirty="0" smtClean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</a:t>
              </a:r>
              <a:r>
                <a:rPr lang="zh-TW" altLang="en-US" sz="54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效益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6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286" t="41283" r="18476" b="14418"/>
          <a:stretch/>
        </p:blipFill>
        <p:spPr>
          <a:xfrm>
            <a:off x="80210" y="1758150"/>
            <a:ext cx="11967411" cy="48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如何回應消費者需求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產品面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－綠色生活、深度的互動旅遊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宣傳面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－針對克群量身打造、回歸旅遊本質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行銷面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－物超所值、聰明消費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76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如何爭取消費者共鳴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同理心：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－我們比消費者更在意他所花出去的每分錢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－我們對消費者面對的經濟困境感同身受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－提供物超所值的選擇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－協助聰明消費的方法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－設計觸動人心的文宣</a:t>
            </a:r>
          </a:p>
        </p:txBody>
      </p:sp>
    </p:spTree>
    <p:extLst>
      <p:ext uri="{BB962C8B-B14F-4D97-AF65-F5344CB8AC3E}">
        <p14:creationId xmlns:p14="http://schemas.microsoft.com/office/powerpoint/2010/main" val="34787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779" y="71161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貳、創意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是台灣觀光的原動力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3784"/>
            <a:ext cx="12163119" cy="20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1039" t="16063" r="11655" b="14420"/>
          <a:stretch/>
        </p:blipFill>
        <p:spPr>
          <a:xfrm>
            <a:off x="1138990" y="946484"/>
            <a:ext cx="10058400" cy="50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3" y="138657"/>
            <a:ext cx="9659352" cy="70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689</Words>
  <Application>Microsoft Office PowerPoint</Application>
  <PresentationFormat>自訂</PresentationFormat>
  <Paragraphs>132</Paragraphs>
  <Slides>45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Office 佈景主題</vt:lpstr>
      <vt:lpstr>觀光行銷講座</vt:lpstr>
      <vt:lpstr>PowerPoint 簡報</vt:lpstr>
      <vt:lpstr>我們共同面臨的課題</vt:lpstr>
      <vt:lpstr>消費者在哪裡</vt:lpstr>
      <vt:lpstr>如何回應消費者需求</vt:lpstr>
      <vt:lpstr>如何爭取消費者共鳴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一、全球及台灣成長比率比較</vt:lpstr>
      <vt:lpstr>二、陸客來台配套措施及未來展望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伍、觀光帶動經濟效益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觀光行銷講座</dc:title>
  <dc:creator>張霖生</dc:creator>
  <cp:lastModifiedBy>USER</cp:lastModifiedBy>
  <cp:revision>47</cp:revision>
  <dcterms:created xsi:type="dcterms:W3CDTF">2015-10-10T08:46:18Z</dcterms:created>
  <dcterms:modified xsi:type="dcterms:W3CDTF">2015-10-29T02:26:22Z</dcterms:modified>
</cp:coreProperties>
</file>