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37"/>
  </p:notesMasterIdLst>
  <p:sldIdLst>
    <p:sldId id="256" r:id="rId2"/>
    <p:sldId id="262" r:id="rId3"/>
    <p:sldId id="257" r:id="rId4"/>
    <p:sldId id="309" r:id="rId5"/>
    <p:sldId id="310" r:id="rId6"/>
    <p:sldId id="311" r:id="rId7"/>
    <p:sldId id="308" r:id="rId8"/>
    <p:sldId id="268" r:id="rId9"/>
    <p:sldId id="260" r:id="rId10"/>
    <p:sldId id="259" r:id="rId11"/>
    <p:sldId id="302" r:id="rId12"/>
    <p:sldId id="303" r:id="rId13"/>
    <p:sldId id="304" r:id="rId14"/>
    <p:sldId id="305" r:id="rId15"/>
    <p:sldId id="261" r:id="rId16"/>
    <p:sldId id="275" r:id="rId17"/>
    <p:sldId id="271" r:id="rId18"/>
    <p:sldId id="272" r:id="rId19"/>
    <p:sldId id="274" r:id="rId20"/>
    <p:sldId id="273" r:id="rId21"/>
    <p:sldId id="263" r:id="rId22"/>
    <p:sldId id="264" r:id="rId23"/>
    <p:sldId id="265" r:id="rId24"/>
    <p:sldId id="266" r:id="rId25"/>
    <p:sldId id="277" r:id="rId26"/>
    <p:sldId id="278" r:id="rId27"/>
    <p:sldId id="279" r:id="rId28"/>
    <p:sldId id="280" r:id="rId29"/>
    <p:sldId id="281" r:id="rId30"/>
    <p:sldId id="291" r:id="rId31"/>
    <p:sldId id="294" r:id="rId32"/>
    <p:sldId id="295" r:id="rId33"/>
    <p:sldId id="299" r:id="rId34"/>
    <p:sldId id="300" r:id="rId35"/>
    <p:sldId id="301" r:id="rId36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FFFF"/>
    <a:srgbClr val="008000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40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DF89AAA0-CE2E-495B-8972-6A60B7FDCC6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5CC79A-0114-42DC-B8C6-D68F9A4CAB6B}" type="slidenum">
              <a:rPr lang="en-US" altLang="zh-TW" smtClean="0">
                <a:latin typeface="Arial" charset="0"/>
                <a:ea typeface="新細明體" charset="-120"/>
              </a:rPr>
              <a:pPr/>
              <a:t>17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3277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latin typeface="Arial" charset="0"/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8BC5AF-1F54-428F-8E25-10F279CBF32A}" type="slidenum">
              <a:rPr lang="en-US" altLang="zh-TW" smtClean="0">
                <a:latin typeface="Arial" charset="0"/>
                <a:ea typeface="新細明體" charset="-120"/>
              </a:rPr>
              <a:pPr/>
              <a:t>28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61442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141413" y="685800"/>
            <a:ext cx="4572000" cy="342900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1970" tIns="45985" rIns="91970" bIns="45985"/>
          <a:lstStyle/>
          <a:p>
            <a:pPr eaLnBrk="1" hangingPunct="1"/>
            <a:r>
              <a:rPr lang="en-US" altLang="zh-TW" b="1" smtClean="0">
                <a:latin typeface="Arial" charset="0"/>
                <a:ea typeface="新細明體" charset="-120"/>
                <a:cs typeface="Arial" charset="0"/>
              </a:rPr>
              <a:t>Michelle Kwan</a:t>
            </a:r>
            <a:r>
              <a:rPr lang="en-US" altLang="zh-TW" smtClean="0">
                <a:latin typeface="Arial" charset="0"/>
                <a:ea typeface="新細明體" charset="-120"/>
                <a:cs typeface="Arial" charset="0"/>
              </a:rPr>
              <a:t> of the United States falls during her preformance in the women's free skating program at the Winter Olympics in Salt Lake City, Thursday, Feb. 21, 2002. (AP Photo/Roberto Borea)</a:t>
            </a:r>
            <a:r>
              <a:rPr lang="en-US" altLang="zh-TW" smtClean="0">
                <a:latin typeface="Arial" charset="0"/>
                <a:ea typeface="新細明體" charset="-120"/>
              </a:rPr>
              <a:t/>
            </a:r>
            <a:br>
              <a:rPr lang="en-US" altLang="zh-TW" smtClean="0">
                <a:latin typeface="Arial" charset="0"/>
                <a:ea typeface="新細明體" charset="-120"/>
              </a:rPr>
            </a:br>
            <a:r>
              <a:rPr lang="en-US" altLang="zh-TW" smtClean="0">
                <a:latin typeface="Arial" charset="0"/>
                <a:ea typeface="新細明體" charset="-120"/>
              </a:rPr>
              <a:t>- </a:t>
            </a:r>
            <a:r>
              <a:rPr lang="en-US" altLang="zh-TW" i="1" smtClean="0">
                <a:latin typeface="Arial" charset="0"/>
                <a:ea typeface="新細明體" charset="-120"/>
              </a:rPr>
              <a:t>Feb 22 1:31 AM ET </a:t>
            </a:r>
            <a:endParaRPr lang="en-US" altLang="zh-TW" smtClean="0">
              <a:latin typeface="Arial" charset="0"/>
              <a:ea typeface="新細明體" charset="-120"/>
            </a:endParaRPr>
          </a:p>
          <a:p>
            <a:pPr eaLnBrk="1" hangingPunct="1"/>
            <a:endParaRPr lang="en-US" altLang="zh-TW" smtClean="0">
              <a:latin typeface="Arial" charset="0"/>
              <a:ea typeface="新細明體" charset="-120"/>
            </a:endParaRPr>
          </a:p>
          <a:p>
            <a:pPr eaLnBrk="1" hangingPunct="1"/>
            <a:endParaRPr lang="en-US" altLang="zh-TW" smtClean="0">
              <a:latin typeface="Arial" charset="0"/>
              <a:ea typeface="新細明體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</p:grpSp>
      <p:sp>
        <p:nvSpPr>
          <p:cNvPr id="921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21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EF670-7BE5-449D-94DB-243B21EE434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89EFE-63AC-46A3-9028-9D3F4ECD88A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A61D8-3145-4E19-8F10-332D99D8EBB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標題及圖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表版面配置區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98068-8FCD-4A1E-8517-863F7FACA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2AE57-BC1E-417A-B48D-CADEEDB483C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BD61F-4564-4AFA-94AC-7B2661C74AC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DF48B-97F8-43AE-8A05-DC46BA0B9C0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26581-152B-4556-8EE4-1D2D04F16FF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E280F-9BD4-451C-99FB-B35C6B3A48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3C8A0-8F29-440B-B4A5-62FF95E70D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AF985-D82E-4260-93AD-50F75820E94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3D14A-15A4-443B-8E7F-BC4DC3FBAF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91139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1140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1141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1142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1143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114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114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11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EFC72E72-63B6-49F9-ACF0-E3F979F94F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  <p:sldLayoutId id="2147483673" r:id="rId12"/>
  </p:sldLayoutIdLst>
  <p:transition spd="slow">
    <p:randomBar dir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kumimoji="1" sz="27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kumimoji="1" sz="23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story.news.yahoo.com/news?tmpl=story&amp;u=/020222/168/1581h.html" TargetMode="External"/><Relationship Id="rId2" Type="http://schemas.openxmlformats.org/officeDocument/2006/relationships/hyperlink" Target="http://story.news.yahoo.com/news?tmpl=story&amp;u=/020222/168/1589p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jpeg"/><Relationship Id="rId4" Type="http://schemas.openxmlformats.org/officeDocument/2006/relationships/hyperlink" Target="http://story.news.yahoo.com/news?tmpl=story&amp;u=/020222/168/15801.html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story.news.yahoo.com/news?tmpl=story&amp;u=/020222/168/15801.html" TargetMode="External"/><Relationship Id="rId3" Type="http://schemas.openxmlformats.org/officeDocument/2006/relationships/image" Target="../media/image27.jpeg"/><Relationship Id="rId7" Type="http://schemas.openxmlformats.org/officeDocument/2006/relationships/image" Target="../media/image2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ory.news.yahoo.com/news?tmpl=story&amp;u=/020222/168/1581h.html" TargetMode="External"/><Relationship Id="rId11" Type="http://schemas.openxmlformats.org/officeDocument/2006/relationships/image" Target="../media/image31.jpeg"/><Relationship Id="rId5" Type="http://schemas.openxmlformats.org/officeDocument/2006/relationships/image" Target="../media/image28.jpeg"/><Relationship Id="rId10" Type="http://schemas.openxmlformats.org/officeDocument/2006/relationships/hyperlink" Target="http://story.news.yahoo.com/news?tmpl=story&amp;u=/020222/168/157xp.html" TargetMode="External"/><Relationship Id="rId4" Type="http://schemas.openxmlformats.org/officeDocument/2006/relationships/hyperlink" Target="http://story.news.yahoo.com/news?tmpl=story&amp;u=/020222/168/1589p.html" TargetMode="External"/><Relationship Id="rId9" Type="http://schemas.openxmlformats.org/officeDocument/2006/relationships/image" Target="../media/image30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34BB28-765B-4590-8824-232C3168F6B1}" type="slidenum">
              <a:rPr lang="en-US" altLang="zh-TW" smtClean="0">
                <a:latin typeface="Arial" charset="0"/>
                <a:ea typeface="新細明體" charset="-120"/>
              </a:rPr>
              <a:pPr/>
              <a:t>1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8748713" cy="2376487"/>
          </a:xfrm>
        </p:spPr>
        <p:txBody>
          <a:bodyPr/>
          <a:lstStyle/>
          <a:p>
            <a:pPr eaLnBrk="1" hangingPunct="1"/>
            <a:r>
              <a:rPr lang="zh-TW" altLang="en-US" sz="4000" b="1" smtClean="0"/>
              <a:t>現代大學生對於三創的對話</a:t>
            </a:r>
            <a:br>
              <a:rPr lang="zh-TW" altLang="en-US" sz="4000" b="1" smtClean="0"/>
            </a:br>
            <a:endParaRPr lang="zh-TW" altLang="en-US" sz="6300" b="1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b="1" smtClean="0"/>
              <a:t>瑞龍企業管理有限公司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b="1" smtClean="0"/>
              <a:t>初炳瑞</a:t>
            </a:r>
          </a:p>
        </p:txBody>
      </p:sp>
      <p:pic>
        <p:nvPicPr>
          <p:cNvPr id="15364" name="Picture 4" descr="j033236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3375025"/>
            <a:ext cx="2881312" cy="232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DA2CAC-FEBB-4C49-AE05-AEA433298291}" type="slidenum">
              <a:rPr lang="en-US" altLang="zh-TW" smtClean="0">
                <a:latin typeface="Arial" charset="0"/>
                <a:ea typeface="新細明體" charset="-120"/>
              </a:rPr>
              <a:pPr/>
              <a:t>10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就將邁入社會工作趨勢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b="1" smtClean="0"/>
              <a:t>目前就業工作</a:t>
            </a:r>
          </a:p>
          <a:p>
            <a:pPr eaLnBrk="1" hangingPunct="1"/>
            <a:r>
              <a:rPr lang="zh-TW" altLang="en-US" b="1" smtClean="0">
                <a:solidFill>
                  <a:srgbClr val="990000"/>
                </a:solidFill>
              </a:rPr>
              <a:t>大類 </a:t>
            </a:r>
          </a:p>
          <a:p>
            <a:pPr eaLnBrk="1" hangingPunct="1"/>
            <a:r>
              <a:rPr lang="zh-TW" altLang="en-US" b="1" smtClean="0"/>
              <a:t>工業、</a:t>
            </a:r>
          </a:p>
          <a:p>
            <a:pPr eaLnBrk="1" hangingPunct="1"/>
            <a:r>
              <a:rPr lang="zh-TW" altLang="en-US" b="1" smtClean="0"/>
              <a:t>商業、</a:t>
            </a:r>
          </a:p>
          <a:p>
            <a:pPr eaLnBrk="1" hangingPunct="1"/>
            <a:r>
              <a:rPr lang="zh-TW" altLang="en-US" b="1" smtClean="0"/>
              <a:t>公職</a:t>
            </a:r>
          </a:p>
          <a:p>
            <a:pPr eaLnBrk="1" hangingPunct="1"/>
            <a:r>
              <a:rPr lang="zh-TW" altLang="en-US" b="1" smtClean="0"/>
              <a:t>其他相關</a:t>
            </a:r>
          </a:p>
          <a:p>
            <a:pPr eaLnBrk="1" hangingPunct="1"/>
            <a:endParaRPr lang="en-US" altLang="zh-TW" smtClean="0"/>
          </a:p>
        </p:txBody>
      </p:sp>
      <p:pic>
        <p:nvPicPr>
          <p:cNvPr id="24580" name="Picture 4" descr="j02997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4005263"/>
            <a:ext cx="2138362" cy="176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BCF99F-22B6-4DFB-BE07-EC66EB7D98B5}" type="slidenum">
              <a:rPr lang="en-US" altLang="zh-TW" smtClean="0">
                <a:latin typeface="Arial" charset="0"/>
                <a:ea typeface="新細明體" charset="-120"/>
              </a:rPr>
              <a:pPr/>
              <a:t>11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smtClean="0"/>
              <a:t>商業</a:t>
            </a:r>
            <a:r>
              <a:rPr lang="en-US" altLang="zh-TW" b="1" smtClean="0"/>
              <a:t>---</a:t>
            </a:r>
            <a:r>
              <a:rPr lang="zh-TW" altLang="en-US" b="1" smtClean="0"/>
              <a:t>運籌管理人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8000"/>
                </a:solidFill>
              </a:rPr>
              <a:t>1</a:t>
            </a:r>
            <a:r>
              <a:rPr lang="zh-TW" altLang="en-US" b="1" smtClean="0">
                <a:solidFill>
                  <a:srgbClr val="008000"/>
                </a:solidFill>
              </a:rPr>
              <a:t>、經營管理師</a:t>
            </a:r>
          </a:p>
          <a:p>
            <a:pPr eaLnBrk="1" hangingPunct="1"/>
            <a:r>
              <a:rPr lang="en-US" altLang="zh-TW" b="1" smtClean="0">
                <a:solidFill>
                  <a:srgbClr val="008000"/>
                </a:solidFill>
              </a:rPr>
              <a:t>2</a:t>
            </a:r>
            <a:r>
              <a:rPr lang="zh-TW" altLang="en-US" b="1" smtClean="0">
                <a:solidFill>
                  <a:srgbClr val="008000"/>
                </a:solidFill>
              </a:rPr>
              <a:t>、專案工程師</a:t>
            </a:r>
          </a:p>
          <a:p>
            <a:pPr eaLnBrk="1" hangingPunct="1"/>
            <a:r>
              <a:rPr lang="en-US" altLang="zh-TW" b="1" smtClean="0">
                <a:solidFill>
                  <a:srgbClr val="008000"/>
                </a:solidFill>
              </a:rPr>
              <a:t>3</a:t>
            </a:r>
            <a:r>
              <a:rPr lang="zh-TW" altLang="en-US" b="1" smtClean="0">
                <a:solidFill>
                  <a:srgbClr val="008000"/>
                </a:solidFill>
              </a:rPr>
              <a:t>、物流管理師</a:t>
            </a:r>
          </a:p>
          <a:p>
            <a:pPr eaLnBrk="1" hangingPunct="1"/>
            <a:r>
              <a:rPr lang="en-US" altLang="zh-TW" b="1" smtClean="0">
                <a:solidFill>
                  <a:srgbClr val="008000"/>
                </a:solidFill>
              </a:rPr>
              <a:t>4</a:t>
            </a:r>
            <a:r>
              <a:rPr lang="zh-TW" altLang="en-US" b="1" smtClean="0">
                <a:solidFill>
                  <a:srgbClr val="008000"/>
                </a:solidFill>
              </a:rPr>
              <a:t>、物管工程師</a:t>
            </a:r>
          </a:p>
          <a:p>
            <a:pPr eaLnBrk="1" hangingPunct="1"/>
            <a:r>
              <a:rPr lang="en-US" altLang="zh-TW" b="1" smtClean="0">
                <a:solidFill>
                  <a:srgbClr val="008000"/>
                </a:solidFill>
              </a:rPr>
              <a:t>5</a:t>
            </a:r>
            <a:r>
              <a:rPr lang="zh-TW" altLang="en-US" b="1" smtClean="0">
                <a:solidFill>
                  <a:srgbClr val="008000"/>
                </a:solidFill>
              </a:rPr>
              <a:t>、人力資源管理師</a:t>
            </a:r>
          </a:p>
          <a:p>
            <a:pPr eaLnBrk="1" hangingPunct="1"/>
            <a:r>
              <a:rPr lang="en-US" altLang="zh-TW" b="1" smtClean="0">
                <a:solidFill>
                  <a:srgbClr val="008000"/>
                </a:solidFill>
              </a:rPr>
              <a:t>6</a:t>
            </a:r>
            <a:r>
              <a:rPr lang="zh-TW" altLang="en-US" b="1" smtClean="0">
                <a:solidFill>
                  <a:srgbClr val="008000"/>
                </a:solidFill>
              </a:rPr>
              <a:t>、業務工程師</a:t>
            </a:r>
          </a:p>
        </p:txBody>
      </p:sp>
      <p:pic>
        <p:nvPicPr>
          <p:cNvPr id="25604" name="Picture 4" descr="j03010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3667125"/>
            <a:ext cx="2376488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6B88F4-AEF4-4F3C-857B-8C4E3811B6BB}" type="slidenum">
              <a:rPr lang="en-US" altLang="zh-TW" smtClean="0">
                <a:latin typeface="Arial" charset="0"/>
                <a:ea typeface="新細明體" charset="-120"/>
              </a:rPr>
              <a:pPr/>
              <a:t>12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企業</a:t>
            </a:r>
            <a:r>
              <a:rPr lang="en-US" altLang="zh-TW" smtClean="0"/>
              <a:t>e</a:t>
            </a:r>
            <a:r>
              <a:rPr lang="zh-TW" altLang="en-US" smtClean="0"/>
              <a:t>化</a:t>
            </a:r>
            <a:r>
              <a:rPr lang="en-US" altLang="zh-TW" smtClean="0"/>
              <a:t>---</a:t>
            </a:r>
            <a:r>
              <a:rPr lang="zh-TW" altLang="en-US" smtClean="0"/>
              <a:t>管理師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1</a:t>
            </a:r>
            <a:r>
              <a:rPr lang="zh-TW" altLang="en-US" smtClean="0"/>
              <a:t>、資訊管理師</a:t>
            </a:r>
          </a:p>
          <a:p>
            <a:pPr eaLnBrk="1" hangingPunct="1"/>
            <a:r>
              <a:rPr lang="en-US" altLang="zh-TW" smtClean="0"/>
              <a:t>2</a:t>
            </a:r>
            <a:r>
              <a:rPr lang="zh-TW" altLang="en-US" smtClean="0"/>
              <a:t>、製圖工程師</a:t>
            </a:r>
          </a:p>
          <a:p>
            <a:pPr eaLnBrk="1" hangingPunct="1"/>
            <a:r>
              <a:rPr lang="en-US" altLang="zh-TW" smtClean="0"/>
              <a:t>3</a:t>
            </a:r>
            <a:r>
              <a:rPr lang="zh-TW" altLang="en-US" smtClean="0"/>
              <a:t>、電子商務管理師</a:t>
            </a:r>
          </a:p>
          <a:p>
            <a:pPr eaLnBrk="1" hangingPunct="1"/>
            <a:r>
              <a:rPr lang="en-US" altLang="zh-TW" smtClean="0"/>
              <a:t>4</a:t>
            </a:r>
            <a:r>
              <a:rPr lang="zh-TW" altLang="en-US" smtClean="0"/>
              <a:t>、工程設計師</a:t>
            </a:r>
          </a:p>
          <a:p>
            <a:pPr eaLnBrk="1" hangingPunct="1"/>
            <a:r>
              <a:rPr lang="en-US" altLang="zh-TW" smtClean="0"/>
              <a:t>5</a:t>
            </a:r>
            <a:r>
              <a:rPr lang="zh-TW" altLang="en-US" smtClean="0"/>
              <a:t>、工程管理師</a:t>
            </a:r>
          </a:p>
        </p:txBody>
      </p:sp>
      <p:pic>
        <p:nvPicPr>
          <p:cNvPr id="26628" name="Picture 4" descr="j03008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3933825"/>
            <a:ext cx="1814513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BE4DA6-B554-43B7-B023-EB7D7A9A9646}" type="slidenum">
              <a:rPr lang="en-US" altLang="zh-TW" smtClean="0">
                <a:latin typeface="Arial" charset="0"/>
                <a:ea typeface="新細明體" charset="-120"/>
              </a:rPr>
              <a:pPr/>
              <a:t>13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公職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1</a:t>
            </a:r>
            <a:r>
              <a:rPr lang="zh-TW" altLang="en-US" smtClean="0"/>
              <a:t>、專業人員考試</a:t>
            </a:r>
          </a:p>
          <a:p>
            <a:pPr eaLnBrk="1" hangingPunct="1"/>
            <a:r>
              <a:rPr lang="en-US" altLang="zh-TW" smtClean="0"/>
              <a:t>2</a:t>
            </a:r>
            <a:r>
              <a:rPr lang="zh-TW" altLang="en-US" smtClean="0"/>
              <a:t>、行政人員</a:t>
            </a:r>
          </a:p>
          <a:p>
            <a:pPr eaLnBrk="1" hangingPunct="1"/>
            <a:r>
              <a:rPr lang="en-US" altLang="zh-TW" smtClean="0"/>
              <a:t>3</a:t>
            </a:r>
            <a:r>
              <a:rPr lang="zh-TW" altLang="en-US" smtClean="0"/>
              <a:t>、資訊人員</a:t>
            </a:r>
          </a:p>
          <a:p>
            <a:pPr eaLnBrk="1" hangingPunct="1"/>
            <a:r>
              <a:rPr lang="en-US" altLang="zh-TW" smtClean="0"/>
              <a:t>4</a:t>
            </a:r>
            <a:r>
              <a:rPr lang="zh-TW" altLang="en-US" smtClean="0"/>
              <a:t>、特考警、消、老師考試</a:t>
            </a:r>
          </a:p>
          <a:p>
            <a:pPr eaLnBrk="1" hangingPunct="1"/>
            <a:r>
              <a:rPr lang="en-US" altLang="zh-TW" smtClean="0"/>
              <a:t>5</a:t>
            </a:r>
            <a:r>
              <a:rPr lang="zh-TW" altLang="en-US" smtClean="0"/>
              <a:t>、一般普考高考</a:t>
            </a:r>
          </a:p>
        </p:txBody>
      </p:sp>
      <p:pic>
        <p:nvPicPr>
          <p:cNvPr id="27652" name="Picture 4" descr="j030107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3314700"/>
            <a:ext cx="2519362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95A725-81DE-437A-8DFB-DE9F3648D836}" type="slidenum">
              <a:rPr lang="en-US" altLang="zh-TW" smtClean="0">
                <a:latin typeface="Arial" charset="0"/>
                <a:ea typeface="新細明體" charset="-120"/>
              </a:rPr>
              <a:pPr/>
              <a:t>14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smtClean="0"/>
              <a:t>其他相關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1</a:t>
            </a:r>
            <a:r>
              <a:rPr lang="zh-TW" altLang="en-US" smtClean="0"/>
              <a:t>、技能檢定：人力仲介乙級、、、</a:t>
            </a:r>
          </a:p>
          <a:p>
            <a:pPr eaLnBrk="1" hangingPunct="1"/>
            <a:r>
              <a:rPr lang="en-US" altLang="zh-TW" smtClean="0"/>
              <a:t>2</a:t>
            </a:r>
            <a:r>
              <a:rPr lang="zh-TW" altLang="en-US" smtClean="0"/>
              <a:t>、創業：電子商務、、、</a:t>
            </a:r>
          </a:p>
          <a:p>
            <a:pPr eaLnBrk="1" hangingPunct="1"/>
            <a:r>
              <a:rPr lang="en-US" altLang="zh-TW" smtClean="0"/>
              <a:t>3</a:t>
            </a:r>
            <a:r>
              <a:rPr lang="zh-TW" altLang="en-US" smtClean="0"/>
              <a:t>、技術法律研究管理、、、</a:t>
            </a:r>
          </a:p>
          <a:p>
            <a:pPr eaLnBrk="1" hangingPunct="1"/>
            <a:r>
              <a:rPr lang="en-US" altLang="zh-TW" smtClean="0"/>
              <a:t>4</a:t>
            </a:r>
            <a:r>
              <a:rPr lang="zh-TW" altLang="en-US" smtClean="0"/>
              <a:t>、技術鑑價、、、</a:t>
            </a:r>
          </a:p>
          <a:p>
            <a:pPr eaLnBrk="1" hangingPunct="1"/>
            <a:r>
              <a:rPr lang="en-US" altLang="zh-TW" smtClean="0"/>
              <a:t>5</a:t>
            </a:r>
            <a:r>
              <a:rPr lang="zh-TW" altLang="en-US" smtClean="0"/>
              <a:t>、商業管理</a:t>
            </a:r>
            <a:r>
              <a:rPr lang="en-US" altLang="zh-TW" smtClean="0"/>
              <a:t>_</a:t>
            </a:r>
            <a:r>
              <a:rPr lang="zh-TW" altLang="en-US" smtClean="0"/>
              <a:t>連鎖業、、、</a:t>
            </a:r>
          </a:p>
          <a:p>
            <a:pPr eaLnBrk="1" hangingPunct="1"/>
            <a:endParaRPr lang="en-US" altLang="zh-TW" smtClean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9B89E1-E75C-49B9-AE7C-6B9F32B63AC1}" type="slidenum">
              <a:rPr lang="en-US" altLang="zh-TW" smtClean="0">
                <a:latin typeface="Arial" charset="0"/>
                <a:ea typeface="新細明體" charset="-120"/>
              </a:rPr>
              <a:pPr/>
              <a:t>15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 sz="5700" smtClean="0"/>
              <a:t>參、對就業市場認識</a:t>
            </a:r>
            <a:br>
              <a:rPr lang="zh-TW" altLang="en-US" sz="5700" smtClean="0"/>
            </a:br>
            <a:endParaRPr lang="zh-TW" altLang="en-US" sz="40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z="5100" smtClean="0"/>
              <a:t>稱心工作</a:t>
            </a:r>
          </a:p>
        </p:txBody>
      </p:sp>
      <p:pic>
        <p:nvPicPr>
          <p:cNvPr id="29700" name="Picture 4" descr="j03049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3675063"/>
            <a:ext cx="2808287" cy="257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77C79E-8257-4447-AF9C-193C2A5178B6}" type="slidenum">
              <a:rPr lang="en-US" altLang="zh-TW" smtClean="0">
                <a:latin typeface="Arial" charset="0"/>
                <a:ea typeface="新細明體" charset="-120"/>
              </a:rPr>
              <a:pPr/>
              <a:t>16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pic>
        <p:nvPicPr>
          <p:cNvPr id="30722" name="Picture 2" descr="WhatsImporta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25500"/>
            <a:ext cx="9144000" cy="603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Line 3"/>
          <p:cNvSpPr>
            <a:spLocks noChangeShapeType="1"/>
          </p:cNvSpPr>
          <p:nvPr/>
        </p:nvSpPr>
        <p:spPr bwMode="auto">
          <a:xfrm>
            <a:off x="1219200" y="5334000"/>
            <a:ext cx="0" cy="1524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838200" y="1981200"/>
            <a:ext cx="0" cy="2438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D81B47-6DCB-4EA5-9EC1-FDECA5F36C17}" type="slidenum">
              <a:rPr lang="en-US" altLang="zh-TW" smtClean="0">
                <a:latin typeface="Arial" charset="0"/>
                <a:ea typeface="新細明體" charset="-120"/>
              </a:rPr>
              <a:pPr/>
              <a:t>17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04800" y="2819400"/>
            <a:ext cx="88392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06388">
              <a:tabLst>
                <a:tab pos="457200" algn="l"/>
              </a:tabLst>
            </a:pPr>
            <a:r>
              <a:rPr lang="en-US" altLang="zh-TW" sz="3200" b="1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3200" b="1">
                <a:latin typeface="標楷體" pitchFamily="65" charset="-120"/>
                <a:ea typeface="標楷體" pitchFamily="65" charset="-120"/>
              </a:rPr>
              <a:t>招募目標：預定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168 </a:t>
            </a:r>
            <a:r>
              <a:rPr lang="zh-TW" altLang="en-US" sz="3200" b="1">
                <a:latin typeface="Times New Roman" pitchFamily="18" charset="0"/>
                <a:ea typeface="標楷體" pitchFamily="65" charset="-120"/>
              </a:rPr>
              <a:t>人</a:t>
            </a:r>
          </a:p>
          <a:p>
            <a:pPr indent="-306388">
              <a:tabLst>
                <a:tab pos="457200" algn="l"/>
              </a:tabLst>
            </a:pPr>
            <a:r>
              <a:rPr lang="zh-TW" altLang="en-US" sz="3200" b="1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80% 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碩士、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20% 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大學</a:t>
            </a:r>
          </a:p>
          <a:p>
            <a:pPr indent="-306388">
              <a:tabLst>
                <a:tab pos="457200" algn="l"/>
              </a:tabLst>
            </a:pP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      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60% </a:t>
            </a: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有經驗、</a:t>
            </a:r>
            <a:r>
              <a:rPr lang="en-US" altLang="zh-TW" sz="3200">
                <a:latin typeface="Times New Roman" pitchFamily="18" charset="0"/>
                <a:ea typeface="標楷體" pitchFamily="65" charset="-120"/>
              </a:rPr>
              <a:t>40% </a:t>
            </a:r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無經驗</a:t>
            </a:r>
            <a:br>
              <a:rPr lang="zh-TW" altLang="en-US" sz="3200">
                <a:latin typeface="標楷體" pitchFamily="65" charset="-120"/>
                <a:ea typeface="標楷體" pitchFamily="65" charset="-120"/>
              </a:rPr>
            </a:br>
            <a:r>
              <a:rPr lang="zh-TW" altLang="en-US" sz="3200">
                <a:latin typeface="Times New Roman" pitchFamily="18" charset="0"/>
                <a:ea typeface="標楷體" pitchFamily="65" charset="-120"/>
              </a:rPr>
              <a:t> </a:t>
            </a:r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 設備工程師</a:t>
            </a:r>
          </a:p>
          <a:p>
            <a:pPr indent="-306388">
              <a:tabLst>
                <a:tab pos="457200" algn="l"/>
              </a:tabLst>
            </a:pPr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   製程工程師</a:t>
            </a:r>
          </a:p>
          <a:p>
            <a:pPr indent="-306388">
              <a:tabLst>
                <a:tab pos="457200" algn="l"/>
              </a:tabLst>
            </a:pPr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   製程整合工程師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0" y="1109663"/>
            <a:ext cx="9144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4000" b="1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以半導體晶圓代工大廠</a:t>
            </a:r>
            <a:r>
              <a:rPr lang="zh-TW" altLang="en-US" sz="4000" b="1" u="sng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聯華電子</a:t>
            </a:r>
          </a:p>
          <a:p>
            <a:pPr algn="ctr"/>
            <a:r>
              <a:rPr lang="zh-TW" altLang="en-US" sz="4000" b="1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去年大舉招募人才為例</a:t>
            </a:r>
            <a:endParaRPr lang="zh-TW" altLang="en-US" sz="24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5486400" y="2743200"/>
            <a:ext cx="3124200" cy="330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3200" b="1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  <a:sym typeface="Wingdings 3" pitchFamily="18" charset="2"/>
              </a:rPr>
              <a:t>報名人數</a:t>
            </a:r>
          </a:p>
          <a:p>
            <a:pPr>
              <a:spcBef>
                <a:spcPct val="20000"/>
              </a:spcBef>
            </a:pPr>
            <a:r>
              <a:rPr lang="en-US" altLang="zh-TW" sz="3200" b="1" u="sng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  <a:sym typeface="Wingdings 3" pitchFamily="18" charset="2"/>
              </a:rPr>
              <a:t>5,840</a:t>
            </a:r>
            <a:r>
              <a:rPr lang="zh-TW" altLang="en-US" sz="3200" b="1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  <a:sym typeface="Wingdings 3" pitchFamily="18" charset="2"/>
              </a:rPr>
              <a:t>人</a:t>
            </a:r>
          </a:p>
          <a:p>
            <a:pPr>
              <a:spcBef>
                <a:spcPct val="20000"/>
              </a:spcBef>
            </a:pPr>
            <a:r>
              <a:rPr lang="zh-TW" altLang="en-US" sz="3200" b="1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評量測驗</a:t>
            </a:r>
            <a:r>
              <a:rPr lang="zh-TW" altLang="en-US" sz="3200" b="1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  <a:sym typeface="Wingdings 3" pitchFamily="18" charset="2"/>
              </a:rPr>
              <a:t>人數</a:t>
            </a:r>
            <a:r>
              <a:rPr lang="en-US" altLang="zh-TW" sz="3200" b="1" u="sng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  <a:sym typeface="Wingdings 3" pitchFamily="18" charset="2"/>
              </a:rPr>
              <a:t>4,749</a:t>
            </a:r>
            <a:r>
              <a:rPr lang="zh-TW" altLang="en-US" sz="3200" b="1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  <a:sym typeface="Wingdings 3" pitchFamily="18" charset="2"/>
              </a:rPr>
              <a:t>人</a:t>
            </a:r>
            <a:r>
              <a:rPr lang="en-US" altLang="zh-TW" sz="3200" b="1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  <a:sym typeface="Wingdings 3" pitchFamily="18" charset="2"/>
              </a:rPr>
              <a:t>(81%)</a:t>
            </a:r>
          </a:p>
          <a:p>
            <a:pPr>
              <a:spcBef>
                <a:spcPct val="20000"/>
              </a:spcBef>
            </a:pPr>
            <a:r>
              <a:rPr lang="zh-TW" altLang="en-US" sz="3200" b="1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  <a:sym typeface="Wingdings 3" pitchFamily="18" charset="2"/>
              </a:rPr>
              <a:t>合格面試人數   </a:t>
            </a:r>
            <a:r>
              <a:rPr lang="en-US" altLang="zh-TW" sz="3200" b="1" u="sng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  <a:sym typeface="Wingdings 3" pitchFamily="18" charset="2"/>
              </a:rPr>
              <a:t>804</a:t>
            </a:r>
            <a:r>
              <a:rPr lang="zh-TW" altLang="en-US" sz="3200" b="1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  <a:sym typeface="Wingdings 3" pitchFamily="18" charset="2"/>
              </a:rPr>
              <a:t>人</a:t>
            </a:r>
            <a:r>
              <a:rPr lang="en-US" altLang="zh-TW" sz="3200" b="1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  <a:sym typeface="Wingdings 3" pitchFamily="18" charset="2"/>
              </a:rPr>
              <a:t>(14%)</a:t>
            </a:r>
            <a:endParaRPr lang="en-US" altLang="zh-TW" sz="3200" b="1">
              <a:solidFill>
                <a:schemeClr val="accent2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5656ED-9C1F-434E-8F31-B6D9006C476E}" type="slidenum">
              <a:rPr lang="en-US" altLang="zh-TW" smtClean="0">
                <a:latin typeface="Arial" charset="0"/>
                <a:ea typeface="新細明體" charset="-120"/>
              </a:rPr>
              <a:pPr/>
              <a:t>18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914400" y="1371600"/>
            <a:ext cx="7772400" cy="436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4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招募對象必須具備的人格特質</a:t>
            </a:r>
          </a:p>
          <a:p>
            <a:pPr>
              <a:spcBef>
                <a:spcPct val="50000"/>
              </a:spcBef>
            </a:pPr>
            <a:r>
              <a:rPr lang="zh-TW" altLang="en-US" sz="3200" b="1">
                <a:latin typeface="標楷體" pitchFamily="65" charset="-120"/>
                <a:ea typeface="標楷體" pitchFamily="65" charset="-120"/>
              </a:rPr>
              <a:t>聯華電子公司主管具備之核心職能：</a:t>
            </a:r>
          </a:p>
          <a:p>
            <a:pPr>
              <a:spcBef>
                <a:spcPct val="50000"/>
              </a:spcBef>
            </a:pPr>
            <a:r>
              <a:rPr lang="en-US" altLang="zh-TW" sz="3200" b="1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>
                <a:latin typeface="標楷體" pitchFamily="65" charset="-120"/>
                <a:ea typeface="標楷體" pitchFamily="65" charset="-120"/>
              </a:rPr>
              <a:t>成就驅動力</a:t>
            </a:r>
            <a:r>
              <a:rPr lang="en-US" altLang="zh-TW" sz="3200" b="1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3200" b="1">
                <a:latin typeface="標楷體" pitchFamily="65" charset="-120"/>
                <a:ea typeface="標楷體" pitchFamily="65" charset="-120"/>
              </a:rPr>
              <a:t>主動性</a:t>
            </a:r>
            <a:r>
              <a:rPr lang="en-US" altLang="zh-TW" sz="3200" b="1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b="1">
                <a:latin typeface="標楷體" pitchFamily="65" charset="-120"/>
                <a:ea typeface="標楷體" pitchFamily="65" charset="-120"/>
              </a:rPr>
              <a:t>企圖心</a:t>
            </a:r>
            <a:r>
              <a:rPr lang="en-US" altLang="zh-TW" sz="3200" b="1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3200" b="1">
                <a:latin typeface="標楷體" pitchFamily="65" charset="-120"/>
                <a:ea typeface="標楷體" pitchFamily="65" charset="-120"/>
              </a:rPr>
              <a:t>積極性</a:t>
            </a:r>
            <a:r>
              <a:rPr lang="en-US" altLang="zh-TW" sz="3200" b="1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altLang="zh-TW" sz="3200" b="1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>
                <a:latin typeface="標楷體" pitchFamily="65" charset="-120"/>
                <a:ea typeface="標楷體" pitchFamily="65" charset="-120"/>
              </a:rPr>
              <a:t>講究品質</a:t>
            </a:r>
            <a:r>
              <a:rPr lang="en-US" altLang="zh-TW" sz="3200" b="1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3200" b="1">
                <a:latin typeface="標楷體" pitchFamily="65" charset="-120"/>
                <a:ea typeface="標楷體" pitchFamily="65" charset="-120"/>
              </a:rPr>
              <a:t>注重細節</a:t>
            </a:r>
          </a:p>
          <a:p>
            <a:pPr>
              <a:spcBef>
                <a:spcPct val="50000"/>
              </a:spcBef>
            </a:pPr>
            <a:r>
              <a:rPr lang="en-US" altLang="zh-TW" sz="3200" b="1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>
                <a:latin typeface="標楷體" pitchFamily="65" charset="-120"/>
                <a:ea typeface="標楷體" pitchFamily="65" charset="-120"/>
              </a:rPr>
              <a:t>服務客戶的精神</a:t>
            </a:r>
          </a:p>
          <a:p>
            <a:pPr>
              <a:spcBef>
                <a:spcPct val="50000"/>
              </a:spcBef>
            </a:pPr>
            <a:r>
              <a:rPr lang="en-US" altLang="zh-TW" sz="3200" b="1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>
                <a:latin typeface="標楷體" pitchFamily="65" charset="-120"/>
                <a:ea typeface="標楷體" pitchFamily="65" charset="-120"/>
              </a:rPr>
              <a:t>自信心</a:t>
            </a:r>
          </a:p>
        </p:txBody>
      </p:sp>
      <p:pic>
        <p:nvPicPr>
          <p:cNvPr id="33795" name="Picture 3" descr="j03014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3902075"/>
            <a:ext cx="2808288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E7E99F-550C-4244-AD22-F3A7ABA59752}" type="slidenum">
              <a:rPr lang="en-US" altLang="zh-TW" smtClean="0">
                <a:latin typeface="Arial" charset="0"/>
                <a:ea typeface="新細明體" charset="-120"/>
              </a:rPr>
              <a:pPr/>
              <a:t>19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228600" y="2590800"/>
          <a:ext cx="8610600" cy="2362200"/>
        </p:xfrm>
        <a:graphic>
          <a:graphicData uri="http://schemas.openxmlformats.org/presentationml/2006/ole">
            <p:oleObj spid="_x0000_s49154" name="工作表" r:id="rId3" imgW="6160320" imgH="1503360" progId="Excel.Sheet.8">
              <p:embed/>
            </p:oleObj>
          </a:graphicData>
        </a:graphic>
      </p:graphicFrame>
      <p:sp>
        <p:nvSpPr>
          <p:cNvPr id="49156" name="Text Box 3"/>
          <p:cNvSpPr txBox="1">
            <a:spLocks noChangeArrowheads="1"/>
          </p:cNvSpPr>
          <p:nvPr/>
        </p:nvSpPr>
        <p:spPr bwMode="auto">
          <a:xfrm>
            <a:off x="304800" y="1981200"/>
            <a:ext cx="81534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200">
                <a:latin typeface="Times New Roman" pitchFamily="18" charset="0"/>
              </a:rPr>
              <a:t>比較聯電錄取之求職人與未錄取者在各指標上的排名（見下表）</a:t>
            </a:r>
          </a:p>
        </p:txBody>
      </p:sp>
      <p:sp>
        <p:nvSpPr>
          <p:cNvPr id="49157" name="Text Box 4"/>
          <p:cNvSpPr txBox="1">
            <a:spLocks noChangeArrowheads="1"/>
          </p:cNvSpPr>
          <p:nvPr/>
        </p:nvSpPr>
        <p:spPr bwMode="auto">
          <a:xfrm>
            <a:off x="381000" y="5334000"/>
            <a:ext cx="8458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 b="1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解讀：經由測驗輔助人才篩選，發現錄取者在各指標</a:t>
            </a:r>
          </a:p>
          <a:p>
            <a:r>
              <a:rPr lang="zh-TW" altLang="en-US" sz="2800" b="1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            上普遍優於未錄取者</a:t>
            </a:r>
          </a:p>
        </p:txBody>
      </p:sp>
      <p:sp>
        <p:nvSpPr>
          <p:cNvPr id="49158" name="Text Box 5"/>
          <p:cNvSpPr txBox="1">
            <a:spLocks noChangeArrowheads="1"/>
          </p:cNvSpPr>
          <p:nvPr/>
        </p:nvSpPr>
        <p:spPr bwMode="auto">
          <a:xfrm>
            <a:off x="0" y="990600"/>
            <a:ext cx="88392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40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科技人面試性格透析</a:t>
            </a:r>
          </a:p>
          <a:p>
            <a:pPr algn="ctr">
              <a:spcBef>
                <a:spcPct val="50000"/>
              </a:spcBef>
            </a:pPr>
            <a:endParaRPr lang="en-US" altLang="zh-TW" sz="3200" b="1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3B3CC6-6F72-4FE1-ABA3-C868F55E342B}" type="slidenum">
              <a:rPr lang="en-US" altLang="zh-TW" smtClean="0">
                <a:latin typeface="Arial" charset="0"/>
                <a:ea typeface="新細明體" charset="-120"/>
              </a:rPr>
              <a:pPr/>
              <a:t>2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300038"/>
            <a:ext cx="8229600" cy="436562"/>
          </a:xfrm>
        </p:spPr>
        <p:txBody>
          <a:bodyPr/>
          <a:lstStyle/>
          <a:p>
            <a:pPr eaLnBrk="1" hangingPunct="1"/>
            <a:r>
              <a:rPr lang="zh-TW" altLang="en-US" sz="3400" smtClean="0"/>
              <a:t>簡介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696200" cy="58324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b="1" smtClean="0">
                <a:latin typeface="華康POP1體W5"/>
                <a:ea typeface="華康POP1體W5"/>
                <a:cs typeface="華康POP1體W5"/>
              </a:rPr>
              <a:t>初炳瑞先生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b="1" smtClean="0">
                <a:solidFill>
                  <a:schemeClr val="hlink"/>
                </a:solidFill>
                <a:latin typeface="華康POP1體W5"/>
                <a:ea typeface="華康POP1體W5"/>
                <a:cs typeface="華康POP1體W5"/>
              </a:rPr>
              <a:t>現任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b="1" smtClean="0">
                <a:solidFill>
                  <a:schemeClr val="hlink"/>
                </a:solidFill>
                <a:latin typeface="華康POP1體W5"/>
                <a:ea typeface="華康POP1體W5"/>
                <a:cs typeface="華康POP1體W5"/>
              </a:rPr>
              <a:t>   瑞龍企業管理公司總經理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b="1" smtClean="0">
                <a:solidFill>
                  <a:schemeClr val="hlink"/>
                </a:solidFill>
                <a:latin typeface="華康POP1體W5"/>
                <a:ea typeface="華康POP1體W5"/>
                <a:cs typeface="華康POP1體W5"/>
              </a:rPr>
              <a:t>   水噹噹科技股份有限公司總經理</a:t>
            </a:r>
            <a:endParaRPr lang="zh-TW" altLang="en-US" sz="2400" b="1" smtClean="0">
              <a:solidFill>
                <a:schemeClr val="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TW" sz="2400" b="1" smtClean="0">
              <a:solidFill>
                <a:schemeClr val="hlink"/>
              </a:solidFill>
            </a:endParaRPr>
          </a:p>
        </p:txBody>
      </p:sp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1187450" y="2349500"/>
            <a:ext cx="7197725" cy="4865688"/>
            <a:chOff x="693" y="528"/>
            <a:chExt cx="4534" cy="3532"/>
          </a:xfrm>
        </p:grpSpPr>
        <p:sp>
          <p:nvSpPr>
            <p:cNvPr id="16389" name="Rectangle 5"/>
            <p:cNvSpPr>
              <a:spLocks noChangeArrowheads="1"/>
            </p:cNvSpPr>
            <p:nvPr/>
          </p:nvSpPr>
          <p:spPr bwMode="auto">
            <a:xfrm>
              <a:off x="1330" y="3629"/>
              <a:ext cx="67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buFontTx/>
                <a:buChar char="•"/>
              </a:pPr>
              <a:endParaRPr lang="zh-TW" altLang="zh-TW" sz="2400">
                <a:latin typeface="Times New Roman" pitchFamily="18" charset="0"/>
              </a:endParaRPr>
            </a:p>
          </p:txBody>
        </p:sp>
        <p:sp>
          <p:nvSpPr>
            <p:cNvPr id="16390" name="Rectangle 6"/>
            <p:cNvSpPr>
              <a:spLocks noChangeArrowheads="1"/>
            </p:cNvSpPr>
            <p:nvPr/>
          </p:nvSpPr>
          <p:spPr bwMode="auto">
            <a:xfrm>
              <a:off x="2951" y="3623"/>
              <a:ext cx="60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500">
                  <a:latin typeface="Times New Roman" pitchFamily="18" charset="0"/>
                </a:rPr>
                <a:t>  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16391" name="Rectangle 7"/>
            <p:cNvSpPr>
              <a:spLocks noChangeArrowheads="1"/>
            </p:cNvSpPr>
            <p:nvPr/>
          </p:nvSpPr>
          <p:spPr bwMode="auto">
            <a:xfrm>
              <a:off x="3182" y="3629"/>
              <a:ext cx="1" cy="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endParaRPr lang="en-US" altLang="zh-TW" sz="1500">
                <a:latin typeface="華康POP1體W5"/>
                <a:ea typeface="華康POP1體W5"/>
                <a:cs typeface="華康POP1體W5"/>
              </a:endParaRPr>
            </a:p>
            <a:p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16392" name="Rectangle 8"/>
            <p:cNvSpPr>
              <a:spLocks noChangeArrowheads="1"/>
            </p:cNvSpPr>
            <p:nvPr/>
          </p:nvSpPr>
          <p:spPr bwMode="auto">
            <a:xfrm>
              <a:off x="693" y="528"/>
              <a:ext cx="1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zh-TW" altLang="zh-TW" sz="2400">
                <a:latin typeface="Times New Roman" pitchFamily="18" charset="0"/>
              </a:endParaRPr>
            </a:p>
          </p:txBody>
        </p:sp>
        <p:sp>
          <p:nvSpPr>
            <p:cNvPr id="16393" name="Rectangle 9"/>
            <p:cNvSpPr>
              <a:spLocks noChangeArrowheads="1"/>
            </p:cNvSpPr>
            <p:nvPr/>
          </p:nvSpPr>
          <p:spPr bwMode="auto">
            <a:xfrm>
              <a:off x="1282" y="528"/>
              <a:ext cx="720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endParaRPr lang="zh-TW" altLang="zh-TW" sz="2400">
                <a:latin typeface="Times New Roman" pitchFamily="18" charset="0"/>
              </a:endParaRPr>
            </a:p>
          </p:txBody>
        </p:sp>
        <p:sp>
          <p:nvSpPr>
            <p:cNvPr id="16394" name="Rectangle 10"/>
            <p:cNvSpPr>
              <a:spLocks noChangeArrowheads="1"/>
            </p:cNvSpPr>
            <p:nvPr/>
          </p:nvSpPr>
          <p:spPr bwMode="auto">
            <a:xfrm>
              <a:off x="693" y="690"/>
              <a:ext cx="576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>
                  <a:latin typeface="華康POP1體W5"/>
                  <a:ea typeface="華康POP1體W5"/>
                  <a:cs typeface="華康POP1體W5"/>
                </a:rPr>
                <a:t>學 歷 ：</a:t>
              </a:r>
              <a:endParaRPr lang="zh-TW" altLang="en-US" sz="2400">
                <a:latin typeface="Times New Roman" pitchFamily="18" charset="0"/>
              </a:endParaRPr>
            </a:p>
          </p:txBody>
        </p:sp>
        <p:sp>
          <p:nvSpPr>
            <p:cNvPr id="16395" name="Rectangle 11"/>
            <p:cNvSpPr>
              <a:spLocks noChangeArrowheads="1"/>
            </p:cNvSpPr>
            <p:nvPr/>
          </p:nvSpPr>
          <p:spPr bwMode="auto">
            <a:xfrm>
              <a:off x="1282" y="690"/>
              <a:ext cx="2160" cy="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zh-TW" altLang="en-US">
                  <a:latin typeface="華康POP1體W5"/>
                  <a:ea typeface="華康POP1體W5"/>
                  <a:cs typeface="華康POP1體W5"/>
                </a:rPr>
                <a:t>國立台北大學企業管理研究所碩士</a:t>
              </a:r>
              <a:endParaRPr lang="zh-TW" altLang="en-US" sz="2400">
                <a:latin typeface="Times New Roman" pitchFamily="18" charset="0"/>
              </a:endParaRPr>
            </a:p>
            <a:p>
              <a:r>
                <a:rPr lang="zh-TW" altLang="en-US">
                  <a:latin typeface="Times New Roman" pitchFamily="18" charset="0"/>
                  <a:ea typeface="華康POP1體W5"/>
                  <a:cs typeface="華康POP1體W5"/>
                </a:rPr>
                <a:t>健保萬歲人力資源管理</a:t>
              </a:r>
              <a:endParaRPr lang="zh-TW" altLang="en-US" sz="2400">
                <a:latin typeface="Times New Roman" pitchFamily="18" charset="0"/>
              </a:endParaRPr>
            </a:p>
          </p:txBody>
        </p:sp>
        <p:sp>
          <p:nvSpPr>
            <p:cNvPr id="16396" name="Rectangle 12"/>
            <p:cNvSpPr>
              <a:spLocks noChangeArrowheads="1"/>
            </p:cNvSpPr>
            <p:nvPr/>
          </p:nvSpPr>
          <p:spPr bwMode="auto">
            <a:xfrm>
              <a:off x="693" y="854"/>
              <a:ext cx="1296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>
                  <a:latin typeface="華康POP1體W5"/>
                  <a:ea typeface="華康POP1體W5"/>
                  <a:cs typeface="華康POP1體W5"/>
                </a:rPr>
                <a:t>著 作 ：          </a:t>
              </a:r>
              <a:endParaRPr lang="zh-TW" altLang="en-US" sz="2400">
                <a:latin typeface="Times New Roman" pitchFamily="18" charset="0"/>
              </a:endParaRPr>
            </a:p>
          </p:txBody>
        </p:sp>
        <p:sp>
          <p:nvSpPr>
            <p:cNvPr id="16397" name="Rectangle 13"/>
            <p:cNvSpPr>
              <a:spLocks noChangeArrowheads="1"/>
            </p:cNvSpPr>
            <p:nvPr/>
          </p:nvSpPr>
          <p:spPr bwMode="auto">
            <a:xfrm>
              <a:off x="1282" y="854"/>
              <a:ext cx="1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zh-TW" altLang="zh-TW" sz="2400">
                <a:latin typeface="Times New Roman" pitchFamily="18" charset="0"/>
              </a:endParaRPr>
            </a:p>
          </p:txBody>
        </p:sp>
        <p:sp>
          <p:nvSpPr>
            <p:cNvPr id="16398" name="Rectangle 14"/>
            <p:cNvSpPr>
              <a:spLocks noChangeArrowheads="1"/>
            </p:cNvSpPr>
            <p:nvPr/>
          </p:nvSpPr>
          <p:spPr bwMode="auto">
            <a:xfrm>
              <a:off x="693" y="1017"/>
              <a:ext cx="576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>
                  <a:latin typeface="華康POP1體W5"/>
                  <a:ea typeface="華康POP1體W5"/>
                  <a:cs typeface="華康POP1體W5"/>
                </a:rPr>
                <a:t>資 歷 ：</a:t>
              </a:r>
              <a:endParaRPr lang="zh-TW" altLang="en-US" sz="2400">
                <a:latin typeface="Times New Roman" pitchFamily="18" charset="0"/>
              </a:endParaRPr>
            </a:p>
          </p:txBody>
        </p:sp>
        <p:sp>
          <p:nvSpPr>
            <p:cNvPr id="16399" name="Rectangle 15"/>
            <p:cNvSpPr>
              <a:spLocks noChangeArrowheads="1"/>
            </p:cNvSpPr>
            <p:nvPr/>
          </p:nvSpPr>
          <p:spPr bwMode="auto">
            <a:xfrm>
              <a:off x="1282" y="1024"/>
              <a:ext cx="138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500">
                  <a:latin typeface="Times New Roman" pitchFamily="18" charset="0"/>
                  <a:ea typeface="華康POP1體W5"/>
                  <a:cs typeface="華康POP1體W5"/>
                </a:rPr>
                <a:t>‧</a:t>
              </a:r>
              <a:r>
                <a:rPr lang="zh-TW" altLang="en-US" sz="1500">
                  <a:latin typeface="華康POP1體W5"/>
                  <a:ea typeface="華康POP1體W5"/>
                  <a:cs typeface="華康POP1體W5"/>
                </a:rPr>
                <a:t>經濟部中小企業處     </a:t>
              </a:r>
              <a:endParaRPr lang="zh-TW" altLang="en-US" sz="2400">
                <a:latin typeface="Times New Roman" pitchFamily="18" charset="0"/>
              </a:endParaRPr>
            </a:p>
          </p:txBody>
        </p:sp>
        <p:sp>
          <p:nvSpPr>
            <p:cNvPr id="16400" name="Rectangle 16"/>
            <p:cNvSpPr>
              <a:spLocks noChangeArrowheads="1"/>
            </p:cNvSpPr>
            <p:nvPr/>
          </p:nvSpPr>
          <p:spPr bwMode="auto">
            <a:xfrm>
              <a:off x="2887" y="1024"/>
              <a:ext cx="1500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500">
                  <a:latin typeface="華康POP1體W5"/>
                  <a:ea typeface="華康POP1體W5"/>
                  <a:cs typeface="華康POP1體W5"/>
                </a:rPr>
                <a:t>榮譽指導員 </a:t>
              </a:r>
              <a:r>
                <a:rPr lang="en-US" altLang="zh-TW" sz="1500">
                  <a:latin typeface="華康POP1體W5"/>
                  <a:ea typeface="華康POP1體W5"/>
                  <a:cs typeface="華康POP1體W5"/>
                </a:rPr>
                <a:t>/ </a:t>
              </a:r>
              <a:r>
                <a:rPr lang="zh-TW" altLang="en-US" sz="1500">
                  <a:latin typeface="華康POP1體W5"/>
                  <a:ea typeface="華康POP1體W5"/>
                  <a:cs typeface="華康POP1體W5"/>
                </a:rPr>
                <a:t>經營輔導專家</a:t>
              </a:r>
              <a:endParaRPr lang="zh-TW" altLang="en-US" sz="2400">
                <a:latin typeface="Times New Roman" pitchFamily="18" charset="0"/>
              </a:endParaRPr>
            </a:p>
            <a:p>
              <a:r>
                <a:rPr lang="zh-TW" altLang="en-US" sz="1500">
                  <a:latin typeface="華康POP1體W5"/>
                  <a:ea typeface="華康POP1體W5"/>
                  <a:cs typeface="華康POP1體W5"/>
                </a:rPr>
                <a:t>勞工教育         合格講師</a:t>
              </a:r>
            </a:p>
          </p:txBody>
        </p:sp>
        <p:sp>
          <p:nvSpPr>
            <p:cNvPr id="16401" name="Rectangle 17"/>
            <p:cNvSpPr>
              <a:spLocks noChangeArrowheads="1"/>
            </p:cNvSpPr>
            <p:nvPr/>
          </p:nvSpPr>
          <p:spPr bwMode="auto">
            <a:xfrm>
              <a:off x="1282" y="1186"/>
              <a:ext cx="900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500">
                  <a:latin typeface="Times New Roman" pitchFamily="18" charset="0"/>
                  <a:ea typeface="華康POP1體W5"/>
                  <a:cs typeface="華康POP1體W5"/>
                </a:rPr>
                <a:t>‧</a:t>
              </a:r>
              <a:r>
                <a:rPr lang="zh-TW" altLang="en-US" sz="1500">
                  <a:latin typeface="華康POP1體W5"/>
                  <a:ea typeface="華康POP1體W5"/>
                  <a:cs typeface="華康POP1體W5"/>
                </a:rPr>
                <a:t>行政院勞委會 </a:t>
              </a:r>
            </a:p>
          </p:txBody>
        </p:sp>
        <p:sp>
          <p:nvSpPr>
            <p:cNvPr id="16402" name="Rectangle 18"/>
            <p:cNvSpPr>
              <a:spLocks noChangeArrowheads="1"/>
            </p:cNvSpPr>
            <p:nvPr/>
          </p:nvSpPr>
          <p:spPr bwMode="auto">
            <a:xfrm>
              <a:off x="2887" y="1186"/>
              <a:ext cx="1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zh-TW" altLang="zh-TW" sz="2400">
                <a:latin typeface="Times New Roman" pitchFamily="18" charset="0"/>
              </a:endParaRPr>
            </a:p>
          </p:txBody>
        </p:sp>
        <p:sp>
          <p:nvSpPr>
            <p:cNvPr id="16403" name="Rectangle 19"/>
            <p:cNvSpPr>
              <a:spLocks noChangeArrowheads="1"/>
            </p:cNvSpPr>
            <p:nvPr/>
          </p:nvSpPr>
          <p:spPr bwMode="auto">
            <a:xfrm>
              <a:off x="1282" y="1349"/>
              <a:ext cx="366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500">
                  <a:latin typeface="Times New Roman" pitchFamily="18" charset="0"/>
                  <a:ea typeface="華康POP1體W5"/>
                  <a:cs typeface="華康POP1體W5"/>
                </a:rPr>
                <a:t>‧</a:t>
              </a:r>
              <a:r>
                <a:rPr lang="zh-TW" altLang="en-US" sz="1500">
                  <a:latin typeface="華康POP1體W5"/>
                  <a:ea typeface="華康POP1體W5"/>
                  <a:cs typeface="華康POP1體W5"/>
                </a:rPr>
                <a:t>行政院勞委會職訓局       人力資源發展服務團   顧問         </a:t>
              </a:r>
              <a:endParaRPr lang="zh-TW" altLang="en-US" sz="2400">
                <a:latin typeface="Times New Roman" pitchFamily="18" charset="0"/>
              </a:endParaRPr>
            </a:p>
          </p:txBody>
        </p:sp>
        <p:sp>
          <p:nvSpPr>
            <p:cNvPr id="16404" name="Rectangle 20"/>
            <p:cNvSpPr>
              <a:spLocks noChangeArrowheads="1"/>
            </p:cNvSpPr>
            <p:nvPr/>
          </p:nvSpPr>
          <p:spPr bwMode="auto">
            <a:xfrm>
              <a:off x="2887" y="1349"/>
              <a:ext cx="1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zh-TW" altLang="zh-TW" sz="2400">
                <a:latin typeface="Times New Roman" pitchFamily="18" charset="0"/>
              </a:endParaRPr>
            </a:p>
          </p:txBody>
        </p:sp>
        <p:sp>
          <p:nvSpPr>
            <p:cNvPr id="16405" name="Rectangle 21"/>
            <p:cNvSpPr>
              <a:spLocks noChangeArrowheads="1"/>
            </p:cNvSpPr>
            <p:nvPr/>
          </p:nvSpPr>
          <p:spPr bwMode="auto">
            <a:xfrm>
              <a:off x="1282" y="1511"/>
              <a:ext cx="3180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500">
                  <a:latin typeface="Times New Roman" pitchFamily="18" charset="0"/>
                  <a:ea typeface="華康POP1體W5"/>
                  <a:cs typeface="華康POP1體W5"/>
                </a:rPr>
                <a:t>‧</a:t>
              </a:r>
              <a:r>
                <a:rPr lang="zh-TW" altLang="en-US" sz="1500">
                  <a:latin typeface="華康POP1體W5"/>
                  <a:ea typeface="華康POP1體W5"/>
                  <a:cs typeface="華康POP1體W5"/>
                </a:rPr>
                <a:t>行政院勞委會職訓局            職業訓練績效評鑑委員 </a:t>
              </a:r>
            </a:p>
          </p:txBody>
        </p:sp>
        <p:sp>
          <p:nvSpPr>
            <p:cNvPr id="16406" name="Rectangle 22"/>
            <p:cNvSpPr>
              <a:spLocks noChangeArrowheads="1"/>
            </p:cNvSpPr>
            <p:nvPr/>
          </p:nvSpPr>
          <p:spPr bwMode="auto">
            <a:xfrm>
              <a:off x="2887" y="1511"/>
              <a:ext cx="1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zh-TW" altLang="zh-TW" sz="2400">
                <a:latin typeface="Times New Roman" pitchFamily="18" charset="0"/>
              </a:endParaRPr>
            </a:p>
          </p:txBody>
        </p:sp>
        <p:sp>
          <p:nvSpPr>
            <p:cNvPr id="16407" name="Rectangle 23"/>
            <p:cNvSpPr>
              <a:spLocks noChangeArrowheads="1"/>
            </p:cNvSpPr>
            <p:nvPr/>
          </p:nvSpPr>
          <p:spPr bwMode="auto">
            <a:xfrm>
              <a:off x="4492" y="1511"/>
              <a:ext cx="1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zh-TW" altLang="zh-TW" sz="2400">
                <a:latin typeface="Times New Roman" pitchFamily="18" charset="0"/>
              </a:endParaRPr>
            </a:p>
          </p:txBody>
        </p:sp>
        <p:sp>
          <p:nvSpPr>
            <p:cNvPr id="16408" name="Rectangle 24"/>
            <p:cNvSpPr>
              <a:spLocks noChangeArrowheads="1"/>
            </p:cNvSpPr>
            <p:nvPr/>
          </p:nvSpPr>
          <p:spPr bwMode="auto">
            <a:xfrm>
              <a:off x="1282" y="1673"/>
              <a:ext cx="3180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500">
                  <a:latin typeface="Times New Roman" pitchFamily="18" charset="0"/>
                  <a:ea typeface="華康POP1體W5"/>
                  <a:cs typeface="華康POP1體W5"/>
                </a:rPr>
                <a:t>‧</a:t>
              </a:r>
              <a:r>
                <a:rPr lang="zh-TW" altLang="en-US" sz="1500">
                  <a:latin typeface="Times New Roman" pitchFamily="18" charset="0"/>
                  <a:ea typeface="華康POP1體W5"/>
                  <a:cs typeface="華康POP1體W5"/>
                </a:rPr>
                <a:t>行政院勞委會職訓局                勞工進修訓練訪視審查委員</a:t>
              </a:r>
              <a:r>
                <a:rPr lang="zh-TW" altLang="en-US" sz="1500">
                  <a:latin typeface="華康POP1體W5"/>
                  <a:ea typeface="華康POP1體W5"/>
                  <a:cs typeface="華康POP1體W5"/>
                </a:rPr>
                <a:t> </a:t>
              </a:r>
            </a:p>
          </p:txBody>
        </p:sp>
        <p:sp>
          <p:nvSpPr>
            <p:cNvPr id="16409" name="Rectangle 25"/>
            <p:cNvSpPr>
              <a:spLocks noChangeArrowheads="1"/>
            </p:cNvSpPr>
            <p:nvPr/>
          </p:nvSpPr>
          <p:spPr bwMode="auto">
            <a:xfrm>
              <a:off x="2887" y="1673"/>
              <a:ext cx="1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zh-TW" altLang="zh-TW" sz="1500">
                <a:latin typeface="華康POP1體W5"/>
                <a:ea typeface="華康POP1體W5"/>
                <a:cs typeface="華康POP1體W5"/>
              </a:endParaRPr>
            </a:p>
          </p:txBody>
        </p:sp>
        <p:sp>
          <p:nvSpPr>
            <p:cNvPr id="16410" name="Rectangle 26"/>
            <p:cNvSpPr>
              <a:spLocks noChangeArrowheads="1"/>
            </p:cNvSpPr>
            <p:nvPr/>
          </p:nvSpPr>
          <p:spPr bwMode="auto">
            <a:xfrm>
              <a:off x="4492" y="1673"/>
              <a:ext cx="1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zh-TW" altLang="zh-TW" sz="2400">
                <a:latin typeface="Times New Roman" pitchFamily="18" charset="0"/>
              </a:endParaRPr>
            </a:p>
          </p:txBody>
        </p:sp>
        <p:sp>
          <p:nvSpPr>
            <p:cNvPr id="16411" name="Rectangle 27"/>
            <p:cNvSpPr>
              <a:spLocks noChangeArrowheads="1"/>
            </p:cNvSpPr>
            <p:nvPr/>
          </p:nvSpPr>
          <p:spPr bwMode="auto">
            <a:xfrm>
              <a:off x="1282" y="1837"/>
              <a:ext cx="2640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500">
                  <a:latin typeface="Times New Roman" pitchFamily="18" charset="0"/>
                  <a:ea typeface="華康POP1體W5"/>
                  <a:cs typeface="華康POP1體W5"/>
                </a:rPr>
                <a:t>‧</a:t>
              </a:r>
              <a:r>
                <a:rPr lang="zh-TW" altLang="en-US" sz="1500">
                  <a:latin typeface="華康POP1體W5"/>
                  <a:ea typeface="華康POP1體W5"/>
                  <a:cs typeface="華康POP1體W5"/>
                </a:rPr>
                <a:t>中華技術學院龍華科技大學            </a:t>
              </a:r>
              <a:r>
                <a:rPr lang="en-US" altLang="zh-TW" sz="1500">
                  <a:latin typeface="華康POP1體W5"/>
                  <a:ea typeface="華康POP1體W5"/>
                  <a:cs typeface="華康POP1體W5"/>
                </a:rPr>
                <a:t>HR</a:t>
              </a:r>
              <a:r>
                <a:rPr lang="zh-TW" altLang="en-US" sz="1500">
                  <a:latin typeface="華康POP1體W5"/>
                  <a:ea typeface="華康POP1體W5"/>
                  <a:cs typeface="華康POP1體W5"/>
                </a:rPr>
                <a:t>講師</a:t>
              </a:r>
            </a:p>
            <a:p>
              <a:endParaRPr lang="en-US" altLang="zh-TW" sz="1500">
                <a:latin typeface="Times New Roman" pitchFamily="18" charset="0"/>
                <a:ea typeface="華康POP1體W5"/>
                <a:cs typeface="華康POP1體W5"/>
              </a:endParaRPr>
            </a:p>
          </p:txBody>
        </p:sp>
        <p:sp>
          <p:nvSpPr>
            <p:cNvPr id="16412" name="Rectangle 28"/>
            <p:cNvSpPr>
              <a:spLocks noChangeArrowheads="1"/>
            </p:cNvSpPr>
            <p:nvPr/>
          </p:nvSpPr>
          <p:spPr bwMode="auto">
            <a:xfrm>
              <a:off x="2887" y="1837"/>
              <a:ext cx="1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zh-TW" altLang="zh-TW" sz="2400">
                <a:latin typeface="Times New Roman" pitchFamily="18" charset="0"/>
              </a:endParaRPr>
            </a:p>
          </p:txBody>
        </p:sp>
        <p:sp>
          <p:nvSpPr>
            <p:cNvPr id="16413" name="Rectangle 29"/>
            <p:cNvSpPr>
              <a:spLocks noChangeArrowheads="1"/>
            </p:cNvSpPr>
            <p:nvPr/>
          </p:nvSpPr>
          <p:spPr bwMode="auto">
            <a:xfrm>
              <a:off x="4492" y="1837"/>
              <a:ext cx="1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zh-TW" altLang="zh-TW" sz="1500">
                <a:latin typeface="Times New Roman" pitchFamily="18" charset="0"/>
                <a:ea typeface="華康POP1體W5"/>
                <a:cs typeface="華康POP1體W5"/>
              </a:endParaRPr>
            </a:p>
          </p:txBody>
        </p:sp>
        <p:sp>
          <p:nvSpPr>
            <p:cNvPr id="16414" name="Rectangle 30"/>
            <p:cNvSpPr>
              <a:spLocks noChangeArrowheads="1"/>
            </p:cNvSpPr>
            <p:nvPr/>
          </p:nvSpPr>
          <p:spPr bwMode="auto">
            <a:xfrm>
              <a:off x="1282" y="2000"/>
              <a:ext cx="2760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500">
                  <a:latin typeface="Times New Roman" pitchFamily="18" charset="0"/>
                  <a:ea typeface="華康POP1體W5"/>
                  <a:cs typeface="華康POP1體W5"/>
                </a:rPr>
                <a:t>‧</a:t>
              </a:r>
              <a:r>
                <a:rPr lang="zh-TW" altLang="en-US" sz="1500">
                  <a:latin typeface="華康POP1體W5"/>
                  <a:ea typeface="華康POP1體W5"/>
                  <a:cs typeface="華康POP1體W5"/>
                </a:rPr>
                <a:t>台北電台新聞網        證照介紹      專訪人物</a:t>
              </a:r>
            </a:p>
            <a:p>
              <a:r>
                <a:rPr lang="zh-TW" altLang="en-US" sz="1500" b="1">
                  <a:latin typeface="華康POP1體W5"/>
                </a:rPr>
                <a:t> </a:t>
              </a:r>
            </a:p>
          </p:txBody>
        </p:sp>
        <p:sp>
          <p:nvSpPr>
            <p:cNvPr id="16415" name="Rectangle 31"/>
            <p:cNvSpPr>
              <a:spLocks noChangeArrowheads="1"/>
            </p:cNvSpPr>
            <p:nvPr/>
          </p:nvSpPr>
          <p:spPr bwMode="auto">
            <a:xfrm>
              <a:off x="1282" y="2163"/>
              <a:ext cx="3120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 altLang="zh-TW" sz="1500">
                <a:latin typeface="華康POP1體W5"/>
                <a:ea typeface="華康POP1體W5"/>
                <a:cs typeface="華康POP1體W5"/>
              </a:endParaRPr>
            </a:p>
            <a:p>
              <a:r>
                <a:rPr lang="en-US" altLang="zh-TW" sz="1500">
                  <a:latin typeface="Times New Roman" pitchFamily="18" charset="0"/>
                  <a:ea typeface="華康POP1體W5"/>
                  <a:cs typeface="華康POP1體W5"/>
                </a:rPr>
                <a:t>‧</a:t>
              </a:r>
              <a:r>
                <a:rPr lang="zh-TW" altLang="en-US" sz="1500">
                  <a:latin typeface="華康POP1體W5"/>
                  <a:ea typeface="華康POP1體W5"/>
                  <a:cs typeface="華康POP1體W5"/>
                </a:rPr>
                <a:t>管理雜誌       </a:t>
              </a:r>
              <a:r>
                <a:rPr lang="zh-TW" altLang="en-US" sz="1500">
                  <a:latin typeface="Times New Roman" pitchFamily="18" charset="0"/>
                  <a:ea typeface="華康POP1體W5"/>
                  <a:cs typeface="華康POP1體W5"/>
                </a:rPr>
                <a:t>全國企管講師登錄</a:t>
              </a:r>
              <a:r>
                <a:rPr lang="zh-TW" altLang="en-US" sz="1500">
                  <a:latin typeface="華康POP1體W5"/>
                  <a:ea typeface="華康POP1體W5"/>
                  <a:cs typeface="華康POP1體W5"/>
                </a:rPr>
                <a:t> </a:t>
              </a:r>
              <a:r>
                <a:rPr lang="en-US" altLang="zh-TW" sz="1500">
                  <a:latin typeface="華康POP1體W5"/>
                  <a:ea typeface="華康POP1體W5"/>
                  <a:cs typeface="華康POP1體W5"/>
                </a:rPr>
                <a:t>/ </a:t>
              </a:r>
              <a:r>
                <a:rPr lang="zh-TW" altLang="en-US" sz="1500">
                  <a:latin typeface="華康POP1體W5"/>
                  <a:ea typeface="華康POP1體W5"/>
                  <a:cs typeface="華康POP1體W5"/>
                </a:rPr>
                <a:t>勞資關係專</a:t>
              </a:r>
              <a:r>
                <a:rPr lang="zh-TW" altLang="en-US" sz="1500">
                  <a:latin typeface="Times New Roman" pitchFamily="18" charset="0"/>
                  <a:ea typeface="華康POP1體W5"/>
                  <a:cs typeface="華康POP1體W5"/>
                </a:rPr>
                <a:t>欄執筆</a:t>
              </a:r>
              <a:endParaRPr lang="zh-TW" altLang="en-US" sz="1500">
                <a:latin typeface="華康POP1體W5"/>
                <a:ea typeface="華康POP1體W5"/>
                <a:cs typeface="華康POP1體W5"/>
              </a:endParaRPr>
            </a:p>
            <a:p>
              <a:r>
                <a:rPr lang="en-US" altLang="zh-TW" sz="1500">
                  <a:latin typeface="Times New Roman" pitchFamily="18" charset="0"/>
                  <a:ea typeface="華康POP1體W5"/>
                  <a:cs typeface="華康POP1體W5"/>
                </a:rPr>
                <a:t>‧</a:t>
              </a:r>
              <a:r>
                <a:rPr lang="zh-TW" altLang="en-US" sz="1500">
                  <a:latin typeface="華康POP1體W5"/>
                  <a:ea typeface="華康POP1體W5"/>
                  <a:cs typeface="華康POP1體W5"/>
                </a:rPr>
                <a:t>各職訓機構之特約講師 </a:t>
              </a:r>
              <a:r>
                <a:rPr lang="en-US" altLang="zh-TW" sz="1500">
                  <a:latin typeface="華康POP1體W5"/>
                  <a:ea typeface="華康POP1體W5"/>
                  <a:cs typeface="華康POP1體W5"/>
                </a:rPr>
                <a:t>/ </a:t>
              </a:r>
              <a:r>
                <a:rPr lang="zh-TW" altLang="en-US" sz="1500">
                  <a:latin typeface="華康POP1體W5"/>
                  <a:ea typeface="華康POP1體W5"/>
                  <a:cs typeface="華康POP1體W5"/>
                </a:rPr>
                <a:t>企業</a:t>
              </a:r>
              <a:r>
                <a:rPr lang="en-US" altLang="zh-TW" sz="1500">
                  <a:latin typeface="華康POP1體W5"/>
                  <a:ea typeface="華康POP1體W5"/>
                  <a:cs typeface="華康POP1體W5"/>
                </a:rPr>
                <a:t>HR</a:t>
              </a:r>
              <a:r>
                <a:rPr lang="zh-TW" altLang="en-US" sz="1500">
                  <a:latin typeface="華康POP1體W5"/>
                  <a:ea typeface="華康POP1體W5"/>
                  <a:cs typeface="華康POP1體W5"/>
                </a:rPr>
                <a:t>專案顧問 </a:t>
              </a:r>
            </a:p>
          </p:txBody>
        </p:sp>
        <p:sp>
          <p:nvSpPr>
            <p:cNvPr id="16416" name="Rectangle 32"/>
            <p:cNvSpPr>
              <a:spLocks noChangeArrowheads="1"/>
            </p:cNvSpPr>
            <p:nvPr/>
          </p:nvSpPr>
          <p:spPr bwMode="auto">
            <a:xfrm>
              <a:off x="1282" y="2326"/>
              <a:ext cx="1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zh-TW" altLang="zh-TW" sz="2400">
                <a:latin typeface="Times New Roman" pitchFamily="18" charset="0"/>
              </a:endParaRPr>
            </a:p>
          </p:txBody>
        </p:sp>
        <p:sp>
          <p:nvSpPr>
            <p:cNvPr id="16417" name="Rectangle 33"/>
            <p:cNvSpPr>
              <a:spLocks noChangeArrowheads="1"/>
            </p:cNvSpPr>
            <p:nvPr/>
          </p:nvSpPr>
          <p:spPr bwMode="auto">
            <a:xfrm>
              <a:off x="1282" y="2489"/>
              <a:ext cx="120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500">
                  <a:latin typeface="華康POP1體W5"/>
                  <a:ea typeface="華康POP1體W5"/>
                  <a:cs typeface="華康POP1體W5"/>
                </a:rPr>
                <a:t>  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16418" name="Rectangle 34"/>
            <p:cNvSpPr>
              <a:spLocks noChangeArrowheads="1"/>
            </p:cNvSpPr>
            <p:nvPr/>
          </p:nvSpPr>
          <p:spPr bwMode="auto">
            <a:xfrm>
              <a:off x="693" y="2646"/>
              <a:ext cx="576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>
                  <a:latin typeface="華康POP1體W5"/>
                  <a:ea typeface="華康POP1體W5"/>
                  <a:cs typeface="華康POP1體W5"/>
                </a:rPr>
                <a:t>考 試 ：</a:t>
              </a:r>
              <a:endParaRPr lang="zh-TW" altLang="en-US" sz="2400">
                <a:latin typeface="Times New Roman" pitchFamily="18" charset="0"/>
              </a:endParaRPr>
            </a:p>
          </p:txBody>
        </p:sp>
        <p:sp>
          <p:nvSpPr>
            <p:cNvPr id="16419" name="Rectangle 35"/>
            <p:cNvSpPr>
              <a:spLocks noChangeArrowheads="1"/>
            </p:cNvSpPr>
            <p:nvPr/>
          </p:nvSpPr>
          <p:spPr bwMode="auto">
            <a:xfrm>
              <a:off x="1282" y="2652"/>
              <a:ext cx="900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500">
                  <a:latin typeface="Times New Roman" pitchFamily="18" charset="0"/>
                  <a:ea typeface="華康POP1體W5"/>
                  <a:cs typeface="華康POP1體W5"/>
                </a:rPr>
                <a:t>‧</a:t>
              </a:r>
              <a:r>
                <a:rPr lang="zh-TW" altLang="en-US" sz="1500">
                  <a:latin typeface="華康POP1體W5"/>
                  <a:ea typeface="華康POP1體W5"/>
                  <a:cs typeface="華康POP1體W5"/>
                </a:rPr>
                <a:t>行政院勞委會 </a:t>
              </a:r>
              <a:endParaRPr lang="zh-TW" altLang="en-US" sz="2400">
                <a:latin typeface="Times New Roman" pitchFamily="18" charset="0"/>
              </a:endParaRPr>
            </a:p>
          </p:txBody>
        </p:sp>
        <p:sp>
          <p:nvSpPr>
            <p:cNvPr id="16420" name="Rectangle 36"/>
            <p:cNvSpPr>
              <a:spLocks noChangeArrowheads="1"/>
            </p:cNvSpPr>
            <p:nvPr/>
          </p:nvSpPr>
          <p:spPr bwMode="auto">
            <a:xfrm>
              <a:off x="2887" y="2652"/>
              <a:ext cx="2340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500">
                  <a:latin typeface="華康POP1體W5"/>
                  <a:ea typeface="華康POP1體W5"/>
                  <a:cs typeface="華康POP1體W5"/>
                </a:rPr>
                <a:t>   </a:t>
              </a:r>
              <a:r>
                <a:rPr lang="zh-TW" altLang="en-US" sz="1500">
                  <a:latin typeface="華康POP1體W5"/>
                  <a:ea typeface="華康POP1體W5"/>
                  <a:cs typeface="華康POP1體W5"/>
                </a:rPr>
                <a:t>私立就業服務機構專業人員            </a:t>
              </a:r>
              <a:endParaRPr lang="zh-TW" altLang="en-US" sz="2400">
                <a:latin typeface="Times New Roman" pitchFamily="18" charset="0"/>
              </a:endParaRPr>
            </a:p>
          </p:txBody>
        </p:sp>
        <p:sp>
          <p:nvSpPr>
            <p:cNvPr id="16421" name="Rectangle 37"/>
            <p:cNvSpPr>
              <a:spLocks noChangeArrowheads="1"/>
            </p:cNvSpPr>
            <p:nvPr/>
          </p:nvSpPr>
          <p:spPr bwMode="auto">
            <a:xfrm>
              <a:off x="4492" y="2652"/>
              <a:ext cx="660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500">
                  <a:latin typeface="華康POP1體W5"/>
                  <a:ea typeface="華康POP1體W5"/>
                  <a:cs typeface="華康POP1體W5"/>
                </a:rPr>
                <a:t>   </a:t>
              </a:r>
              <a:r>
                <a:rPr lang="zh-TW" altLang="en-US" sz="1500">
                  <a:latin typeface="華康POP1體W5"/>
                  <a:ea typeface="華康POP1體W5"/>
                  <a:cs typeface="華康POP1體W5"/>
                </a:rPr>
                <a:t>考試合格</a:t>
              </a:r>
              <a:endParaRPr lang="zh-TW" altLang="en-US" sz="2400">
                <a:latin typeface="Times New Roman" pitchFamily="18" charset="0"/>
              </a:endParaRPr>
            </a:p>
          </p:txBody>
        </p:sp>
        <p:sp>
          <p:nvSpPr>
            <p:cNvPr id="16422" name="Rectangle 38"/>
            <p:cNvSpPr>
              <a:spLocks noChangeArrowheads="1"/>
            </p:cNvSpPr>
            <p:nvPr/>
          </p:nvSpPr>
          <p:spPr bwMode="auto">
            <a:xfrm>
              <a:off x="1282" y="2816"/>
              <a:ext cx="1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zh-TW" altLang="zh-TW" sz="2400">
                <a:latin typeface="Times New Roman" pitchFamily="18" charset="0"/>
              </a:endParaRPr>
            </a:p>
          </p:txBody>
        </p:sp>
        <p:sp>
          <p:nvSpPr>
            <p:cNvPr id="16423" name="Rectangle 39"/>
            <p:cNvSpPr>
              <a:spLocks noChangeArrowheads="1"/>
            </p:cNvSpPr>
            <p:nvPr/>
          </p:nvSpPr>
          <p:spPr bwMode="auto">
            <a:xfrm>
              <a:off x="2887" y="2816"/>
              <a:ext cx="18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500">
                  <a:latin typeface="華康POP1體W5"/>
                  <a:ea typeface="華康POP1體W5"/>
                  <a:cs typeface="華康POP1體W5"/>
                </a:rPr>
                <a:t>   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16424" name="Rectangle 40"/>
            <p:cNvSpPr>
              <a:spLocks noChangeArrowheads="1"/>
            </p:cNvSpPr>
            <p:nvPr/>
          </p:nvSpPr>
          <p:spPr bwMode="auto">
            <a:xfrm>
              <a:off x="4492" y="2816"/>
              <a:ext cx="18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500">
                  <a:latin typeface="華康POP1體W5"/>
                  <a:ea typeface="華康POP1體W5"/>
                  <a:cs typeface="華康POP1體W5"/>
                </a:rPr>
                <a:t>   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16425" name="Rectangle 41"/>
            <p:cNvSpPr>
              <a:spLocks noChangeArrowheads="1"/>
            </p:cNvSpPr>
            <p:nvPr/>
          </p:nvSpPr>
          <p:spPr bwMode="auto">
            <a:xfrm>
              <a:off x="1282" y="2978"/>
              <a:ext cx="1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zh-TW" altLang="zh-TW" sz="2400">
                <a:latin typeface="Times New Roman" pitchFamily="18" charset="0"/>
              </a:endParaRPr>
            </a:p>
          </p:txBody>
        </p:sp>
        <p:sp>
          <p:nvSpPr>
            <p:cNvPr id="16426" name="Rectangle 42"/>
            <p:cNvSpPr>
              <a:spLocks noChangeArrowheads="1"/>
            </p:cNvSpPr>
            <p:nvPr/>
          </p:nvSpPr>
          <p:spPr bwMode="auto">
            <a:xfrm>
              <a:off x="2887" y="2978"/>
              <a:ext cx="180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500">
                  <a:latin typeface="華康POP1體W5"/>
                  <a:ea typeface="華康POP1體W5"/>
                  <a:cs typeface="華康POP1體W5"/>
                </a:rPr>
                <a:t>   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16427" name="Rectangle 43"/>
            <p:cNvSpPr>
              <a:spLocks noChangeArrowheads="1"/>
            </p:cNvSpPr>
            <p:nvPr/>
          </p:nvSpPr>
          <p:spPr bwMode="auto">
            <a:xfrm>
              <a:off x="4492" y="2978"/>
              <a:ext cx="180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500">
                  <a:latin typeface="華康POP1體W5"/>
                  <a:ea typeface="華康POP1體W5"/>
                  <a:cs typeface="華康POP1體W5"/>
                </a:rPr>
                <a:t>   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16428" name="Rectangle 44"/>
            <p:cNvSpPr>
              <a:spLocks noChangeArrowheads="1"/>
            </p:cNvSpPr>
            <p:nvPr/>
          </p:nvSpPr>
          <p:spPr bwMode="auto">
            <a:xfrm>
              <a:off x="693" y="3135"/>
              <a:ext cx="1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zh-TW" altLang="zh-TW" sz="2400">
                <a:latin typeface="Times New Roman" pitchFamily="18" charset="0"/>
              </a:endParaRPr>
            </a:p>
          </p:txBody>
        </p:sp>
        <p:sp>
          <p:nvSpPr>
            <p:cNvPr id="16429" name="Rectangle 45"/>
            <p:cNvSpPr>
              <a:spLocks noChangeArrowheads="1"/>
            </p:cNvSpPr>
            <p:nvPr/>
          </p:nvSpPr>
          <p:spPr bwMode="auto">
            <a:xfrm>
              <a:off x="1282" y="3141"/>
              <a:ext cx="1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zh-TW" altLang="zh-TW" sz="2400">
                <a:latin typeface="Times New Roman" pitchFamily="18" charset="0"/>
              </a:endParaRPr>
            </a:p>
          </p:txBody>
        </p:sp>
        <p:sp>
          <p:nvSpPr>
            <p:cNvPr id="16430" name="Rectangle 46"/>
            <p:cNvSpPr>
              <a:spLocks noChangeArrowheads="1"/>
            </p:cNvSpPr>
            <p:nvPr/>
          </p:nvSpPr>
          <p:spPr bwMode="auto">
            <a:xfrm>
              <a:off x="2324" y="3135"/>
              <a:ext cx="60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500">
                  <a:latin typeface="Times New Roman" pitchFamily="18" charset="0"/>
                </a:rPr>
                <a:t>  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16431" name="Rectangle 47"/>
            <p:cNvSpPr>
              <a:spLocks noChangeArrowheads="1"/>
            </p:cNvSpPr>
            <p:nvPr/>
          </p:nvSpPr>
          <p:spPr bwMode="auto">
            <a:xfrm>
              <a:off x="2556" y="3141"/>
              <a:ext cx="12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500">
                  <a:latin typeface="華康POP1體W5"/>
                  <a:ea typeface="華康POP1體W5"/>
                  <a:cs typeface="華康POP1體W5"/>
                </a:rPr>
                <a:t>  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16432" name="Rectangle 48"/>
            <p:cNvSpPr>
              <a:spLocks noChangeArrowheads="1"/>
            </p:cNvSpPr>
            <p:nvPr/>
          </p:nvSpPr>
          <p:spPr bwMode="auto">
            <a:xfrm>
              <a:off x="693" y="3303"/>
              <a:ext cx="720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500">
                  <a:latin typeface="華康POP1體W5"/>
                  <a:ea typeface="華康POP1體W5"/>
                  <a:cs typeface="華康POP1體W5"/>
                </a:rPr>
                <a:t>            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16433" name="Rectangle 49"/>
            <p:cNvSpPr>
              <a:spLocks noChangeArrowheads="1"/>
            </p:cNvSpPr>
            <p:nvPr/>
          </p:nvSpPr>
          <p:spPr bwMode="auto">
            <a:xfrm>
              <a:off x="1282" y="3303"/>
              <a:ext cx="1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zh-TW" altLang="zh-TW" sz="2400">
                <a:latin typeface="Times New Roman" pitchFamily="18" charset="0"/>
              </a:endParaRPr>
            </a:p>
          </p:txBody>
        </p:sp>
        <p:sp>
          <p:nvSpPr>
            <p:cNvPr id="16434" name="Rectangle 50"/>
            <p:cNvSpPr>
              <a:spLocks noChangeArrowheads="1"/>
            </p:cNvSpPr>
            <p:nvPr/>
          </p:nvSpPr>
          <p:spPr bwMode="auto">
            <a:xfrm>
              <a:off x="2093" y="3298"/>
              <a:ext cx="30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500">
                  <a:latin typeface="Times New Roman" pitchFamily="18" charset="0"/>
                </a:rPr>
                <a:t> 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16435" name="Rectangle 51"/>
            <p:cNvSpPr>
              <a:spLocks noChangeArrowheads="1"/>
            </p:cNvSpPr>
            <p:nvPr/>
          </p:nvSpPr>
          <p:spPr bwMode="auto">
            <a:xfrm>
              <a:off x="2119" y="3303"/>
              <a:ext cx="1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zh-TW" altLang="zh-TW" sz="2400">
                <a:latin typeface="Times New Roman" pitchFamily="18" charset="0"/>
              </a:endParaRPr>
            </a:p>
          </p:txBody>
        </p:sp>
        <p:sp>
          <p:nvSpPr>
            <p:cNvPr id="16436" name="Rectangle 52"/>
            <p:cNvSpPr>
              <a:spLocks noChangeArrowheads="1"/>
            </p:cNvSpPr>
            <p:nvPr/>
          </p:nvSpPr>
          <p:spPr bwMode="auto">
            <a:xfrm>
              <a:off x="1282" y="3465"/>
              <a:ext cx="1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zh-TW" altLang="zh-TW" sz="2400">
                <a:latin typeface="Times New Roman" pitchFamily="18" charset="0"/>
              </a:endParaRPr>
            </a:p>
          </p:txBody>
        </p:sp>
        <p:sp>
          <p:nvSpPr>
            <p:cNvPr id="16437" name="Rectangle 53"/>
            <p:cNvSpPr>
              <a:spLocks noChangeArrowheads="1"/>
            </p:cNvSpPr>
            <p:nvPr/>
          </p:nvSpPr>
          <p:spPr bwMode="auto">
            <a:xfrm>
              <a:off x="2556" y="3460"/>
              <a:ext cx="60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500">
                  <a:latin typeface="Times New Roman" pitchFamily="18" charset="0"/>
                </a:rPr>
                <a:t>  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16438" name="Rectangle 54"/>
            <p:cNvSpPr>
              <a:spLocks noChangeArrowheads="1"/>
            </p:cNvSpPr>
            <p:nvPr/>
          </p:nvSpPr>
          <p:spPr bwMode="auto">
            <a:xfrm>
              <a:off x="2787" y="3465"/>
              <a:ext cx="1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zh-TW" altLang="zh-TW" sz="24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0FA9E3-0357-4BF5-8356-710D7486D707}" type="slidenum">
              <a:rPr lang="en-US" altLang="zh-TW" smtClean="0">
                <a:latin typeface="Arial" charset="0"/>
                <a:ea typeface="新細明體" charset="-120"/>
              </a:rPr>
              <a:pPr/>
              <a:t>20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124200" y="1905000"/>
            <a:ext cx="533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5543550" y="1905000"/>
            <a:ext cx="62865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DAC95F-2C96-4EBC-8052-6DD5FF849A25}" type="slidenum">
              <a:rPr lang="en-US" altLang="zh-TW" smtClean="0">
                <a:latin typeface="Arial" charset="0"/>
                <a:ea typeface="新細明體" charset="-120"/>
              </a:rPr>
              <a:pPr/>
              <a:t>21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hangingPunct="1"/>
            <a:r>
              <a:rPr lang="zh-TW" altLang="en-US" sz="4200" smtClean="0"/>
              <a:t>創業及工作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696200" cy="4002087"/>
          </a:xfrm>
        </p:spPr>
        <p:txBody>
          <a:bodyPr/>
          <a:lstStyle/>
          <a:p>
            <a:pPr eaLnBrk="1" hangingPunct="1"/>
            <a:r>
              <a:rPr lang="en-US" altLang="zh-TW" sz="4400" b="1" smtClean="0"/>
              <a:t>1</a:t>
            </a:r>
            <a:r>
              <a:rPr lang="zh-TW" altLang="en-US" sz="4400" b="1" smtClean="0"/>
              <a:t>工作意涵</a:t>
            </a:r>
          </a:p>
          <a:p>
            <a:pPr eaLnBrk="1" hangingPunct="1"/>
            <a:r>
              <a:rPr lang="en-US" altLang="zh-TW" sz="4400" b="1" smtClean="0"/>
              <a:t>2</a:t>
            </a:r>
            <a:r>
              <a:rPr lang="zh-TW" altLang="en-US" sz="4400" b="1" smtClean="0"/>
              <a:t>工作價值</a:t>
            </a:r>
          </a:p>
          <a:p>
            <a:pPr eaLnBrk="1" hangingPunct="1"/>
            <a:endParaRPr lang="zh-TW" altLang="en-US" sz="4400" b="1" smtClean="0"/>
          </a:p>
          <a:p>
            <a:pPr eaLnBrk="1" hangingPunct="1"/>
            <a:endParaRPr lang="en-US" altLang="zh-TW" sz="4400" b="1" smtClean="0"/>
          </a:p>
        </p:txBody>
      </p:sp>
      <p:pic>
        <p:nvPicPr>
          <p:cNvPr id="51204" name="Picture 4" descr="j030549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2476500"/>
            <a:ext cx="3671888" cy="301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BBD475-2D8B-4A3D-ACFA-870C923723E9}" type="slidenum">
              <a:rPr lang="en-US" altLang="zh-TW" smtClean="0">
                <a:latin typeface="Arial" charset="0"/>
                <a:ea typeface="新細明體" charset="-120"/>
              </a:rPr>
              <a:pPr/>
              <a:t>22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5100" b="1" smtClean="0"/>
              <a:t>工作意涵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為什麼要工作</a:t>
            </a:r>
            <a:r>
              <a:rPr lang="en-US" altLang="zh-TW" smtClean="0"/>
              <a:t>?</a:t>
            </a:r>
          </a:p>
          <a:p>
            <a:pPr eaLnBrk="1" hangingPunct="1"/>
            <a:r>
              <a:rPr lang="zh-TW" altLang="en-US" smtClean="0"/>
              <a:t>收入</a:t>
            </a:r>
          </a:p>
          <a:p>
            <a:pPr eaLnBrk="1" hangingPunct="1"/>
            <a:r>
              <a:rPr lang="zh-TW" altLang="en-US" smtClean="0"/>
              <a:t>生活</a:t>
            </a:r>
          </a:p>
          <a:p>
            <a:pPr eaLnBrk="1" hangingPunct="1"/>
            <a:r>
              <a:rPr lang="zh-TW" altLang="en-US" smtClean="0"/>
              <a:t>動機</a:t>
            </a:r>
          </a:p>
          <a:p>
            <a:pPr eaLnBrk="1" hangingPunct="1"/>
            <a:r>
              <a:rPr lang="zh-TW" altLang="en-US" smtClean="0"/>
              <a:t>自信</a:t>
            </a:r>
          </a:p>
          <a:p>
            <a:pPr eaLnBrk="1" hangingPunct="1"/>
            <a:r>
              <a:rPr lang="zh-TW" altLang="en-US" smtClean="0"/>
              <a:t>有用</a:t>
            </a:r>
            <a:r>
              <a:rPr lang="en-US" altLang="zh-TW" smtClean="0"/>
              <a:t>……….</a:t>
            </a:r>
          </a:p>
        </p:txBody>
      </p:sp>
      <p:pic>
        <p:nvPicPr>
          <p:cNvPr id="56324" name="Picture 4" descr="j033226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1900" y="2524125"/>
            <a:ext cx="1600200" cy="180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1D99E9-C0D2-4065-9A2E-B79D3E44AB47}" type="slidenum">
              <a:rPr lang="en-US" altLang="zh-TW" smtClean="0">
                <a:latin typeface="Arial" charset="0"/>
                <a:ea typeface="新細明體" charset="-120"/>
              </a:rPr>
              <a:pPr/>
              <a:t>23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5100" b="1" smtClean="0"/>
              <a:t>工作意涵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3600" b="1" smtClean="0"/>
              <a:t>如果沒有工作會如何</a:t>
            </a:r>
            <a:r>
              <a:rPr lang="en-US" altLang="zh-TW" sz="3600" b="1" smtClean="0"/>
              <a:t>?</a:t>
            </a:r>
          </a:p>
          <a:p>
            <a:pPr eaLnBrk="1" hangingPunct="1"/>
            <a:r>
              <a:rPr lang="zh-TW" altLang="en-US" sz="3600" b="1" smtClean="0"/>
              <a:t>沒錢</a:t>
            </a:r>
          </a:p>
          <a:p>
            <a:pPr eaLnBrk="1" hangingPunct="1"/>
            <a:r>
              <a:rPr lang="en-US" altLang="zh-TW" sz="3600" b="1" smtClean="0"/>
              <a:t>『</a:t>
            </a:r>
            <a:r>
              <a:rPr lang="zh-TW" altLang="en-US" sz="3600" b="1" smtClean="0"/>
              <a:t>錢不是萬能、沒錢萬萬不能</a:t>
            </a:r>
            <a:r>
              <a:rPr lang="en-US" altLang="zh-TW" sz="3600" b="1" smtClean="0"/>
              <a:t>』</a:t>
            </a:r>
          </a:p>
          <a:p>
            <a:pPr eaLnBrk="1" hangingPunct="1"/>
            <a:r>
              <a:rPr lang="zh-TW" altLang="en-US" sz="3600" b="1" smtClean="0"/>
              <a:t>沒自信</a:t>
            </a:r>
          </a:p>
          <a:p>
            <a:pPr eaLnBrk="1" hangingPunct="1"/>
            <a:r>
              <a:rPr lang="zh-TW" altLang="en-US" sz="3600" b="1" smtClean="0"/>
              <a:t>「抬頭困難」</a:t>
            </a:r>
          </a:p>
          <a:p>
            <a:pPr eaLnBrk="1" hangingPunct="1"/>
            <a:r>
              <a:rPr lang="zh-TW" altLang="en-US" sz="3600" b="1" smtClean="0"/>
              <a:t>沒人要</a:t>
            </a:r>
            <a:r>
              <a:rPr lang="en-US" altLang="zh-TW" sz="3600" b="1" smtClean="0"/>
              <a:t>__</a:t>
            </a:r>
            <a:r>
              <a:rPr lang="zh-TW" altLang="en-US" sz="3600" b="1" smtClean="0"/>
              <a:t>鬼都怕</a:t>
            </a:r>
            <a:r>
              <a:rPr lang="en-US" altLang="zh-TW" sz="3600" b="1" smtClean="0"/>
              <a:t>【</a:t>
            </a:r>
            <a:r>
              <a:rPr lang="zh-TW" altLang="en-US" sz="3600" b="1" smtClean="0"/>
              <a:t>有錢鬼推磨</a:t>
            </a:r>
            <a:r>
              <a:rPr lang="en-US" altLang="zh-TW" sz="3600" b="1" smtClean="0"/>
              <a:t>】</a:t>
            </a:r>
          </a:p>
          <a:p>
            <a:pPr eaLnBrk="1" hangingPunct="1"/>
            <a:endParaRPr lang="en-US" altLang="zh-TW" smtClean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27FDCA-4218-4D72-9187-4B543ED3B040}" type="slidenum">
              <a:rPr lang="en-US" altLang="zh-TW" smtClean="0">
                <a:latin typeface="Arial" charset="0"/>
                <a:ea typeface="新細明體" charset="-120"/>
              </a:rPr>
              <a:pPr/>
              <a:t>24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5100" b="1" smtClean="0"/>
              <a:t>工作價值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3600" b="1" smtClean="0"/>
              <a:t>工作只有錢嗎</a:t>
            </a:r>
            <a:r>
              <a:rPr lang="en-US" altLang="zh-TW" sz="3600" b="1" smtClean="0"/>
              <a:t>?</a:t>
            </a:r>
          </a:p>
          <a:p>
            <a:pPr eaLnBrk="1" hangingPunct="1"/>
            <a:r>
              <a:rPr lang="zh-TW" altLang="en-US" sz="3600" b="1" smtClean="0"/>
              <a:t>那麼還有哪些價值</a:t>
            </a:r>
            <a:r>
              <a:rPr lang="en-US" altLang="zh-TW" sz="3600" b="1" smtClean="0"/>
              <a:t>?</a:t>
            </a:r>
          </a:p>
          <a:p>
            <a:pPr eaLnBrk="1" hangingPunct="1"/>
            <a:r>
              <a:rPr lang="zh-TW" altLang="en-US" sz="3600" b="1" smtClean="0"/>
              <a:t>服務他人</a:t>
            </a:r>
          </a:p>
          <a:p>
            <a:pPr eaLnBrk="1" hangingPunct="1"/>
            <a:r>
              <a:rPr lang="zh-TW" altLang="en-US" sz="3600" b="1" smtClean="0"/>
              <a:t>服務世人</a:t>
            </a:r>
          </a:p>
          <a:p>
            <a:pPr eaLnBrk="1" hangingPunct="1"/>
            <a:r>
              <a:rPr lang="zh-TW" altLang="en-US" sz="3600" b="1" smtClean="0"/>
              <a:t>做功德</a:t>
            </a:r>
          </a:p>
          <a:p>
            <a:pPr eaLnBrk="1" hangingPunct="1"/>
            <a:r>
              <a:rPr lang="zh-TW" altLang="en-US" sz="3600" b="1" smtClean="0"/>
              <a:t>肯定自己</a:t>
            </a:r>
          </a:p>
          <a:p>
            <a:pPr eaLnBrk="1" hangingPunct="1"/>
            <a:endParaRPr lang="en-US" altLang="zh-TW" sz="3600" b="1" smtClean="0"/>
          </a:p>
        </p:txBody>
      </p:sp>
      <p:pic>
        <p:nvPicPr>
          <p:cNvPr id="54276" name="Picture 4" descr="j033607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2060575"/>
            <a:ext cx="3521075" cy="356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9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03BEA9-D61E-44DE-857E-19D4F9E9AB81}" type="slidenum">
              <a:rPr lang="en-US" altLang="zh-TW" smtClean="0">
                <a:latin typeface="Arial" charset="0"/>
                <a:ea typeface="新細明體" charset="-120"/>
              </a:rPr>
              <a:pPr/>
              <a:t>25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52240" name="Text Box 2"/>
          <p:cNvSpPr txBox="1">
            <a:spLocks noChangeArrowheads="1"/>
          </p:cNvSpPr>
          <p:nvPr/>
        </p:nvSpPr>
        <p:spPr bwMode="auto">
          <a:xfrm>
            <a:off x="609600" y="990600"/>
            <a:ext cx="792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40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讓自己成為一位具有競爭力的員工</a:t>
            </a:r>
            <a:r>
              <a:rPr lang="zh-TW" altLang="en-US" sz="2800" b="1">
                <a:latin typeface="標楷體" pitchFamily="65" charset="-120"/>
                <a:ea typeface="標楷體" pitchFamily="65" charset="-120"/>
              </a:rPr>
              <a:t> </a:t>
            </a:r>
            <a:endParaRPr lang="zh-TW" altLang="zh-TW" sz="2800" b="1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52227" name="Group 3"/>
          <p:cNvGrpSpPr>
            <a:grpSpLocks/>
          </p:cNvGrpSpPr>
          <p:nvPr/>
        </p:nvGrpSpPr>
        <p:grpSpPr bwMode="auto">
          <a:xfrm>
            <a:off x="3429000" y="3200400"/>
            <a:ext cx="5334000" cy="3429000"/>
            <a:chOff x="2208" y="1968"/>
            <a:chExt cx="3360" cy="2160"/>
          </a:xfrm>
        </p:grpSpPr>
        <p:sp>
          <p:nvSpPr>
            <p:cNvPr id="52249" name="Rectangle 4"/>
            <p:cNvSpPr>
              <a:spLocks noChangeArrowheads="1"/>
            </p:cNvSpPr>
            <p:nvPr/>
          </p:nvSpPr>
          <p:spPr bwMode="auto">
            <a:xfrm>
              <a:off x="2208" y="1968"/>
              <a:ext cx="3360" cy="2160"/>
            </a:xfrm>
            <a:prstGeom prst="rect">
              <a:avLst/>
            </a:prstGeom>
            <a:solidFill>
              <a:srgbClr val="00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2250" name="Rectangle 5"/>
            <p:cNvSpPr>
              <a:spLocks noChangeArrowheads="1"/>
            </p:cNvSpPr>
            <p:nvPr/>
          </p:nvSpPr>
          <p:spPr bwMode="auto">
            <a:xfrm>
              <a:off x="2352" y="2020"/>
              <a:ext cx="3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altLang="zh-TW">
                <a:latin typeface="標楷體" pitchFamily="65" charset="-120"/>
                <a:ea typeface="標楷體" pitchFamily="65" charset="-120"/>
              </a:endParaRPr>
            </a:p>
            <a:p>
              <a:r>
                <a:rPr lang="en-US" altLang="zh-TW">
                  <a:latin typeface="標楷體" pitchFamily="65" charset="-120"/>
                  <a:ea typeface="標楷體" pitchFamily="65" charset="-120"/>
                </a:rPr>
                <a:t>* </a:t>
              </a: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人才所提供給企業的價值： </a:t>
              </a:r>
            </a:p>
            <a:p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  因個人的加入及付出對企業整體的</a:t>
              </a:r>
              <a:r>
                <a:rPr lang="zh-TW" altLang="en-US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運作效率</a:t>
              </a: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及</a:t>
              </a:r>
            </a:p>
            <a:p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　</a:t>
              </a:r>
              <a:r>
                <a:rPr lang="zh-TW" altLang="en-US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競爭力</a:t>
              </a: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有所貢獻進而帶來企業</a:t>
              </a:r>
              <a:r>
                <a:rPr lang="zh-TW" altLang="en-US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獲利能力</a:t>
              </a: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的提升</a:t>
              </a:r>
            </a:p>
            <a:p>
              <a:endParaRPr lang="zh-TW" altLang="en-US">
                <a:latin typeface="標楷體" pitchFamily="65" charset="-120"/>
                <a:ea typeface="標楷體" pitchFamily="65" charset="-120"/>
              </a:endParaRPr>
            </a:p>
            <a:p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* 企業所願支付雇用薪資福利成本：</a:t>
              </a:r>
            </a:p>
            <a:p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  因雇用人才企業所</a:t>
              </a:r>
              <a:r>
                <a:rPr lang="zh-TW" altLang="en-US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支付</a:t>
              </a: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的薪酬與福利費用</a:t>
              </a:r>
            </a:p>
            <a:p>
              <a:endParaRPr lang="zh-TW" altLang="en-US">
                <a:latin typeface="標楷體" pitchFamily="65" charset="-120"/>
                <a:ea typeface="標楷體" pitchFamily="65" charset="-120"/>
              </a:endParaRPr>
            </a:p>
            <a:p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* 企業取得人才成本：</a:t>
              </a:r>
            </a:p>
            <a:p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  為尋找及取得人才所</a:t>
              </a:r>
              <a:r>
                <a:rPr lang="zh-TW" altLang="en-US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支付</a:t>
              </a: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的招募費用</a:t>
              </a:r>
            </a:p>
          </p:txBody>
        </p:sp>
      </p:grpSp>
      <p:grpSp>
        <p:nvGrpSpPr>
          <p:cNvPr id="52242" name="Group 6"/>
          <p:cNvGrpSpPr>
            <a:grpSpLocks/>
          </p:cNvGrpSpPr>
          <p:nvPr/>
        </p:nvGrpSpPr>
        <p:grpSpPr bwMode="auto">
          <a:xfrm>
            <a:off x="381000" y="1905000"/>
            <a:ext cx="8616950" cy="930275"/>
            <a:chOff x="462" y="1190"/>
            <a:chExt cx="5210" cy="586"/>
          </a:xfrm>
        </p:grpSpPr>
        <p:sp>
          <p:nvSpPr>
            <p:cNvPr id="52245" name="Rectangle 7"/>
            <p:cNvSpPr>
              <a:spLocks noChangeArrowheads="1"/>
            </p:cNvSpPr>
            <p:nvPr/>
          </p:nvSpPr>
          <p:spPr bwMode="auto">
            <a:xfrm>
              <a:off x="1591" y="1526"/>
              <a:ext cx="408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>
                  <a:latin typeface="Times New Roman" pitchFamily="18" charset="0"/>
                </a:rPr>
                <a:t> </a:t>
              </a:r>
              <a:r>
                <a:rPr lang="zh-TW" altLang="en-US" sz="2000">
                  <a:latin typeface="Times New Roman" pitchFamily="18" charset="0"/>
                </a:rPr>
                <a:t>　 </a:t>
              </a:r>
              <a:r>
                <a:rPr lang="en-US" altLang="zh-TW" sz="2000">
                  <a:latin typeface="Times New Roman" pitchFamily="18" charset="0"/>
                </a:rPr>
                <a:t>{(</a:t>
              </a:r>
              <a:r>
                <a:rPr lang="zh-TW" altLang="en-US" sz="2000">
                  <a:latin typeface="Times New Roman" pitchFamily="18" charset="0"/>
                </a:rPr>
                <a:t>企業願支付之薪資福利成本</a:t>
              </a:r>
              <a:r>
                <a:rPr lang="en-US" altLang="zh-TW" sz="2000">
                  <a:latin typeface="Times New Roman" pitchFamily="18" charset="0"/>
                </a:rPr>
                <a:t>) + (</a:t>
              </a:r>
              <a:r>
                <a:rPr lang="zh-TW" altLang="en-US" sz="2000">
                  <a:latin typeface="Times New Roman" pitchFamily="18" charset="0"/>
                </a:rPr>
                <a:t>企業取得之人才成本</a:t>
              </a:r>
              <a:r>
                <a:rPr lang="en-US" altLang="zh-TW" sz="2000">
                  <a:latin typeface="Times New Roman" pitchFamily="18" charset="0"/>
                </a:rPr>
                <a:t>)}</a:t>
              </a:r>
            </a:p>
          </p:txBody>
        </p:sp>
        <p:sp>
          <p:nvSpPr>
            <p:cNvPr id="52246" name="Text Box 8"/>
            <p:cNvSpPr txBox="1">
              <a:spLocks noChangeArrowheads="1"/>
            </p:cNvSpPr>
            <p:nvPr/>
          </p:nvSpPr>
          <p:spPr bwMode="auto">
            <a:xfrm>
              <a:off x="2592" y="1190"/>
              <a:ext cx="19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>
                  <a:latin typeface="Times New Roman" pitchFamily="18" charset="0"/>
                </a:rPr>
                <a:t>{</a:t>
              </a:r>
              <a:r>
                <a:rPr lang="zh-TW" altLang="en-US" sz="2000">
                  <a:latin typeface="Times New Roman" pitchFamily="18" charset="0"/>
                </a:rPr>
                <a:t>人才所提供給企業的價值 </a:t>
              </a:r>
              <a:r>
                <a:rPr lang="en-US" altLang="zh-TW" sz="2000">
                  <a:latin typeface="Times New Roman" pitchFamily="18" charset="0"/>
                </a:rPr>
                <a:t>}</a:t>
              </a:r>
            </a:p>
          </p:txBody>
        </p:sp>
        <p:sp>
          <p:nvSpPr>
            <p:cNvPr id="52247" name="Rectangle 9"/>
            <p:cNvSpPr>
              <a:spLocks noChangeArrowheads="1"/>
            </p:cNvSpPr>
            <p:nvPr/>
          </p:nvSpPr>
          <p:spPr bwMode="auto">
            <a:xfrm>
              <a:off x="462" y="1314"/>
              <a:ext cx="133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800" b="1">
                  <a:latin typeface="Times New Roman" pitchFamily="18" charset="0"/>
                  <a:ea typeface="標楷體" pitchFamily="65" charset="-120"/>
                </a:rPr>
                <a:t>求職競爭力</a:t>
              </a:r>
              <a:r>
                <a:rPr lang="en-US" altLang="zh-TW" sz="2400" b="1">
                  <a:latin typeface="Times New Roman" pitchFamily="18" charset="0"/>
                </a:rPr>
                <a:t>= </a:t>
              </a:r>
            </a:p>
          </p:txBody>
        </p:sp>
        <p:sp>
          <p:nvSpPr>
            <p:cNvPr id="52248" name="Line 10"/>
            <p:cNvSpPr>
              <a:spLocks noChangeShapeType="1"/>
            </p:cNvSpPr>
            <p:nvPr/>
          </p:nvSpPr>
          <p:spPr bwMode="auto">
            <a:xfrm>
              <a:off x="1728" y="1488"/>
              <a:ext cx="3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52235" name="Group 11"/>
          <p:cNvGrpSpPr>
            <a:grpSpLocks/>
          </p:cNvGrpSpPr>
          <p:nvPr/>
        </p:nvGrpSpPr>
        <p:grpSpPr bwMode="auto">
          <a:xfrm>
            <a:off x="762000" y="3124200"/>
            <a:ext cx="2185988" cy="3733800"/>
            <a:chOff x="480" y="1968"/>
            <a:chExt cx="1377" cy="2352"/>
          </a:xfrm>
        </p:grpSpPr>
        <p:sp>
          <p:nvSpPr>
            <p:cNvPr id="52244" name="Rectangle 12"/>
            <p:cNvSpPr>
              <a:spLocks noChangeArrowheads="1"/>
            </p:cNvSpPr>
            <p:nvPr/>
          </p:nvSpPr>
          <p:spPr bwMode="auto">
            <a:xfrm>
              <a:off x="480" y="1968"/>
              <a:ext cx="1377" cy="1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求職競爭力 </a:t>
              </a:r>
              <a:r>
                <a:rPr lang="en-US" altLang="zh-TW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&gt; 1</a:t>
              </a:r>
              <a:endParaRPr lang="en-US" altLang="zh-TW" sz="2400" b="1">
                <a:latin typeface="Times New Roman" pitchFamily="18" charset="0"/>
                <a:ea typeface="標楷體" pitchFamily="65" charset="-120"/>
              </a:endParaRPr>
            </a:p>
            <a:p>
              <a:endParaRPr lang="en-US" altLang="zh-TW" sz="2400" b="1">
                <a:latin typeface="Times New Roman" pitchFamily="18" charset="0"/>
              </a:endParaRPr>
            </a:p>
            <a:p>
              <a:endParaRPr lang="en-US" altLang="zh-TW" sz="2400" b="1">
                <a:latin typeface="Times New Roman" pitchFamily="18" charset="0"/>
              </a:endParaRPr>
            </a:p>
            <a:p>
              <a:endParaRPr lang="en-US" altLang="zh-TW" sz="2400" b="1">
                <a:latin typeface="Times New Roman" pitchFamily="18" charset="0"/>
              </a:endParaRPr>
            </a:p>
            <a:p>
              <a:endParaRPr lang="en-US" altLang="zh-TW" sz="2400" b="1">
                <a:latin typeface="Times New Roman" pitchFamily="18" charset="0"/>
              </a:endParaRPr>
            </a:p>
            <a:p>
              <a:r>
                <a:rPr lang="zh-TW" altLang="en-US" sz="2400" b="1">
                  <a:solidFill>
                    <a:srgbClr val="FF3300"/>
                  </a:solidFill>
                  <a:latin typeface="Times New Roman" pitchFamily="18" charset="0"/>
                  <a:ea typeface="標楷體" pitchFamily="65" charset="-120"/>
                </a:rPr>
                <a:t>求職競爭力 </a:t>
              </a:r>
              <a:r>
                <a:rPr lang="en-US" altLang="zh-TW" sz="2400" b="1">
                  <a:solidFill>
                    <a:srgbClr val="FF3300"/>
                  </a:solidFill>
                  <a:latin typeface="Times New Roman" pitchFamily="18" charset="0"/>
                  <a:ea typeface="標楷體" pitchFamily="65" charset="-120"/>
                </a:rPr>
                <a:t>&lt; 1</a:t>
              </a:r>
              <a:endParaRPr lang="en-US" altLang="zh-TW" sz="2400" b="1">
                <a:latin typeface="Times New Roman" pitchFamily="18" charset="0"/>
                <a:ea typeface="標楷體" pitchFamily="65" charset="-120"/>
              </a:endParaRPr>
            </a:p>
          </p:txBody>
        </p:sp>
        <p:graphicFrame>
          <p:nvGraphicFramePr>
            <p:cNvPr id="52237" name="Object 13"/>
            <p:cNvGraphicFramePr>
              <a:graphicFrameLocks noChangeAspect="1"/>
            </p:cNvGraphicFramePr>
            <p:nvPr/>
          </p:nvGraphicFramePr>
          <p:xfrm>
            <a:off x="720" y="2257"/>
            <a:ext cx="768" cy="645"/>
          </p:xfrm>
          <a:graphic>
            <a:graphicData uri="http://schemas.openxmlformats.org/presentationml/2006/ole">
              <p:oleObj spid="_x0000_s52237" name="Clip" r:id="rId3" imgW="6079680" imgH="5111280" progId="">
                <p:embed/>
              </p:oleObj>
            </a:graphicData>
          </a:graphic>
        </p:graphicFrame>
        <p:graphicFrame>
          <p:nvGraphicFramePr>
            <p:cNvPr id="52238" name="Object 14"/>
            <p:cNvGraphicFramePr>
              <a:graphicFrameLocks noChangeAspect="1"/>
            </p:cNvGraphicFramePr>
            <p:nvPr/>
          </p:nvGraphicFramePr>
          <p:xfrm>
            <a:off x="672" y="3407"/>
            <a:ext cx="973" cy="913"/>
          </p:xfrm>
          <a:graphic>
            <a:graphicData uri="http://schemas.openxmlformats.org/presentationml/2006/ole">
              <p:oleObj spid="_x0000_s52238" name="Clip" r:id="rId4" imgW="3696480" imgH="3468960" progId="">
                <p:embed/>
              </p:oleObj>
            </a:graphicData>
          </a:graphic>
        </p:graphicFrame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63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A21F72-10F1-43FE-8C9E-3BD0FE953135}" type="slidenum">
              <a:rPr lang="en-US" altLang="zh-TW" smtClean="0">
                <a:latin typeface="Arial" charset="0"/>
                <a:ea typeface="新細明體" charset="-120"/>
              </a:rPr>
              <a:pPr/>
              <a:t>26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53264" name="Text Box 2"/>
          <p:cNvSpPr txBox="1">
            <a:spLocks noChangeArrowheads="1"/>
          </p:cNvSpPr>
          <p:nvPr/>
        </p:nvSpPr>
        <p:spPr bwMode="auto">
          <a:xfrm>
            <a:off x="1905000" y="792163"/>
            <a:ext cx="56356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30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具有競爭力員工的條件</a:t>
            </a:r>
          </a:p>
        </p:txBody>
      </p:sp>
      <p:grpSp>
        <p:nvGrpSpPr>
          <p:cNvPr id="53251" name="Group 3"/>
          <p:cNvGrpSpPr>
            <a:grpSpLocks/>
          </p:cNvGrpSpPr>
          <p:nvPr/>
        </p:nvGrpSpPr>
        <p:grpSpPr bwMode="auto">
          <a:xfrm>
            <a:off x="533400" y="1195388"/>
            <a:ext cx="3562350" cy="1243012"/>
            <a:chOff x="336" y="753"/>
            <a:chExt cx="2244" cy="783"/>
          </a:xfrm>
        </p:grpSpPr>
        <p:sp>
          <p:nvSpPr>
            <p:cNvPr id="53272" name="Rectangle 4"/>
            <p:cNvSpPr>
              <a:spLocks noChangeArrowheads="1"/>
            </p:cNvSpPr>
            <p:nvPr/>
          </p:nvSpPr>
          <p:spPr bwMode="auto">
            <a:xfrm>
              <a:off x="864" y="753"/>
              <a:ext cx="1716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b="1">
                  <a:solidFill>
                    <a:schemeClr val="accent2"/>
                  </a:solidFill>
                  <a:latin typeface="Times New Roman" pitchFamily="18" charset="0"/>
                </a:rPr>
                <a:t> @ </a:t>
              </a:r>
              <a:r>
                <a:rPr lang="zh-TW" altLang="en-US" sz="2000" b="1">
                  <a:solidFill>
                    <a:schemeClr val="accent2"/>
                  </a:solidFill>
                  <a:latin typeface="標楷體" pitchFamily="65" charset="-120"/>
                  <a:ea typeface="標楷體" pitchFamily="65" charset="-120"/>
                </a:rPr>
                <a:t>專業知識</a:t>
              </a:r>
              <a:endParaRPr lang="zh-TW" altLang="en-US" sz="2000">
                <a:latin typeface="標楷體" pitchFamily="65" charset="-120"/>
                <a:ea typeface="標楷體" pitchFamily="65" charset="-120"/>
              </a:endParaRPr>
            </a:p>
            <a:p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　　</a:t>
              </a:r>
              <a:r>
                <a:rPr lang="en-US" altLang="zh-TW" sz="2000">
                  <a:latin typeface="標楷體" pitchFamily="65" charset="-120"/>
                  <a:ea typeface="標楷體" pitchFamily="65" charset="-120"/>
                </a:rPr>
                <a:t>-</a:t>
              </a: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學理與實務結合</a:t>
              </a:r>
            </a:p>
            <a:p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    </a:t>
              </a:r>
              <a:r>
                <a:rPr lang="en-US" altLang="zh-TW" sz="2000">
                  <a:latin typeface="標楷體" pitchFamily="65" charset="-120"/>
                  <a:ea typeface="標楷體" pitchFamily="65" charset="-120"/>
                </a:rPr>
                <a:t>-</a:t>
              </a: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跨領域知識結合 </a:t>
              </a:r>
            </a:p>
          </p:txBody>
        </p:sp>
        <p:graphicFrame>
          <p:nvGraphicFramePr>
            <p:cNvPr id="53253" name="Object 5"/>
            <p:cNvGraphicFramePr>
              <a:graphicFrameLocks noChangeAspect="1"/>
            </p:cNvGraphicFramePr>
            <p:nvPr/>
          </p:nvGraphicFramePr>
          <p:xfrm>
            <a:off x="336" y="963"/>
            <a:ext cx="576" cy="573"/>
          </p:xfrm>
          <a:graphic>
            <a:graphicData uri="http://schemas.openxmlformats.org/presentationml/2006/ole">
              <p:oleObj spid="_x0000_s53253" name="Clip" r:id="rId3" imgW="1720800" imgH="1712520" progId="">
                <p:embed/>
              </p:oleObj>
            </a:graphicData>
          </a:graphic>
        </p:graphicFrame>
      </p:grpSp>
      <p:grpSp>
        <p:nvGrpSpPr>
          <p:cNvPr id="53254" name="Group 6"/>
          <p:cNvGrpSpPr>
            <a:grpSpLocks/>
          </p:cNvGrpSpPr>
          <p:nvPr/>
        </p:nvGrpSpPr>
        <p:grpSpPr bwMode="auto">
          <a:xfrm>
            <a:off x="533400" y="2414588"/>
            <a:ext cx="8267700" cy="1244600"/>
            <a:chOff x="336" y="1521"/>
            <a:chExt cx="5208" cy="784"/>
          </a:xfrm>
        </p:grpSpPr>
        <p:sp>
          <p:nvSpPr>
            <p:cNvPr id="53271" name="Rectangle 7"/>
            <p:cNvSpPr>
              <a:spLocks noChangeArrowheads="1"/>
            </p:cNvSpPr>
            <p:nvPr/>
          </p:nvSpPr>
          <p:spPr bwMode="auto">
            <a:xfrm>
              <a:off x="868" y="1521"/>
              <a:ext cx="4676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b="1">
                  <a:solidFill>
                    <a:schemeClr val="accent2"/>
                  </a:solidFill>
                  <a:latin typeface="Times New Roman" pitchFamily="18" charset="0"/>
                </a:rPr>
                <a:t> @ </a:t>
              </a:r>
              <a:r>
                <a:rPr lang="zh-TW" altLang="en-US" sz="2000" b="1">
                  <a:solidFill>
                    <a:schemeClr val="accent2"/>
                  </a:solidFill>
                  <a:latin typeface="標楷體" pitchFamily="65" charset="-120"/>
                  <a:ea typeface="標楷體" pitchFamily="65" charset="-120"/>
                </a:rPr>
                <a:t>組織運作力</a:t>
              </a:r>
              <a:endParaRPr lang="zh-TW" altLang="en-US" sz="2000">
                <a:latin typeface="標楷體" pitchFamily="65" charset="-120"/>
                <a:ea typeface="標楷體" pitchFamily="65" charset="-120"/>
              </a:endParaRPr>
            </a:p>
            <a:p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　　</a:t>
              </a:r>
              <a:r>
                <a:rPr lang="en-US" altLang="zh-TW" sz="2000">
                  <a:latin typeface="標楷體" pitchFamily="65" charset="-120"/>
                  <a:ea typeface="標楷體" pitchFamily="65" charset="-120"/>
                </a:rPr>
                <a:t>-</a:t>
              </a: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瞭解企業各組織功能，善於動員不同部門資源達成任務</a:t>
              </a:r>
            </a:p>
            <a:p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    </a:t>
              </a:r>
              <a:r>
                <a:rPr lang="en-US" altLang="zh-TW" sz="2000">
                  <a:latin typeface="標楷體" pitchFamily="65" charset="-120"/>
                  <a:ea typeface="標楷體" pitchFamily="65" charset="-120"/>
                </a:rPr>
                <a:t>-</a:t>
              </a: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紮實的三大運作力：團隊凝聚力，溝通協調力，任務執行力</a:t>
              </a:r>
              <a:endParaRPr lang="zh-TW" altLang="en-US">
                <a:latin typeface="Times New Roman" pitchFamily="18" charset="0"/>
              </a:endParaRPr>
            </a:p>
          </p:txBody>
        </p:sp>
        <p:graphicFrame>
          <p:nvGraphicFramePr>
            <p:cNvPr id="53256" name="Object 8"/>
            <p:cNvGraphicFramePr>
              <a:graphicFrameLocks noChangeAspect="1"/>
            </p:cNvGraphicFramePr>
            <p:nvPr/>
          </p:nvGraphicFramePr>
          <p:xfrm>
            <a:off x="336" y="1776"/>
            <a:ext cx="624" cy="529"/>
          </p:xfrm>
          <a:graphic>
            <a:graphicData uri="http://schemas.openxmlformats.org/presentationml/2006/ole">
              <p:oleObj spid="_x0000_s53256" name="Clip" r:id="rId4" imgW="1808640" imgH="1534320" progId="">
                <p:embed/>
              </p:oleObj>
            </a:graphicData>
          </a:graphic>
        </p:graphicFrame>
      </p:grpSp>
      <p:grpSp>
        <p:nvGrpSpPr>
          <p:cNvPr id="53257" name="Group 9"/>
          <p:cNvGrpSpPr>
            <a:grpSpLocks/>
          </p:cNvGrpSpPr>
          <p:nvPr/>
        </p:nvGrpSpPr>
        <p:grpSpPr bwMode="auto">
          <a:xfrm>
            <a:off x="652463" y="3709988"/>
            <a:ext cx="8396287" cy="1319212"/>
            <a:chOff x="411" y="2337"/>
            <a:chExt cx="5289" cy="831"/>
          </a:xfrm>
        </p:grpSpPr>
        <p:sp>
          <p:nvSpPr>
            <p:cNvPr id="53270" name="Rectangle 10"/>
            <p:cNvSpPr>
              <a:spLocks noChangeArrowheads="1"/>
            </p:cNvSpPr>
            <p:nvPr/>
          </p:nvSpPr>
          <p:spPr bwMode="auto">
            <a:xfrm>
              <a:off x="864" y="2337"/>
              <a:ext cx="483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b="1">
                  <a:solidFill>
                    <a:schemeClr val="accent2"/>
                  </a:solidFill>
                  <a:latin typeface="Times New Roman" pitchFamily="18" charset="0"/>
                </a:rPr>
                <a:t> @ </a:t>
              </a:r>
              <a:r>
                <a:rPr lang="zh-TW" altLang="en-US" sz="2000" b="1">
                  <a:solidFill>
                    <a:schemeClr val="accent2"/>
                  </a:solidFill>
                  <a:latin typeface="標楷體" pitchFamily="65" charset="-120"/>
                  <a:ea typeface="標楷體" pitchFamily="65" charset="-120"/>
                </a:rPr>
                <a:t>敬業態度與個人操守</a:t>
              </a:r>
              <a:endParaRPr lang="zh-TW" altLang="en-US" sz="2000">
                <a:latin typeface="標楷體" pitchFamily="65" charset="-120"/>
                <a:ea typeface="標楷體" pitchFamily="65" charset="-120"/>
              </a:endParaRPr>
            </a:p>
            <a:p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　  </a:t>
              </a:r>
              <a:r>
                <a:rPr lang="en-US" altLang="zh-TW" sz="2000">
                  <a:latin typeface="標楷體" pitchFamily="65" charset="-120"/>
                  <a:ea typeface="標楷體" pitchFamily="65" charset="-120"/>
                </a:rPr>
                <a:t>-</a:t>
              </a: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敬業態度：每一個決策及步驟都以自己是企業主的同理心面對</a:t>
              </a:r>
            </a:p>
            <a:p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    </a:t>
              </a:r>
              <a:r>
                <a:rPr lang="en-US" altLang="zh-TW" sz="2000">
                  <a:latin typeface="標楷體" pitchFamily="65" charset="-120"/>
                  <a:ea typeface="標楷體" pitchFamily="65" charset="-120"/>
                </a:rPr>
                <a:t>-</a:t>
              </a: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個人操守：操守不只是正直清廉，而是有願與人分享工作上成</a:t>
              </a:r>
            </a:p>
            <a:p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               就的胸襟與行事透明化的風範</a:t>
              </a:r>
            </a:p>
          </p:txBody>
        </p:sp>
        <p:graphicFrame>
          <p:nvGraphicFramePr>
            <p:cNvPr id="53259" name="Object 11"/>
            <p:cNvGraphicFramePr>
              <a:graphicFrameLocks noChangeAspect="1"/>
            </p:cNvGraphicFramePr>
            <p:nvPr/>
          </p:nvGraphicFramePr>
          <p:xfrm>
            <a:off x="411" y="2640"/>
            <a:ext cx="501" cy="528"/>
          </p:xfrm>
          <a:graphic>
            <a:graphicData uri="http://schemas.openxmlformats.org/presentationml/2006/ole">
              <p:oleObj spid="_x0000_s53259" name="Clip" r:id="rId5" imgW="3293640" imgH="3468960" progId="">
                <p:embed/>
              </p:oleObj>
            </a:graphicData>
          </a:graphic>
        </p:graphicFrame>
      </p:grpSp>
      <p:grpSp>
        <p:nvGrpSpPr>
          <p:cNvPr id="53260" name="Group 12"/>
          <p:cNvGrpSpPr>
            <a:grpSpLocks/>
          </p:cNvGrpSpPr>
          <p:nvPr/>
        </p:nvGrpSpPr>
        <p:grpSpPr bwMode="auto">
          <a:xfrm>
            <a:off x="533400" y="5140325"/>
            <a:ext cx="8524875" cy="1311275"/>
            <a:chOff x="336" y="3238"/>
            <a:chExt cx="5370" cy="826"/>
          </a:xfrm>
        </p:grpSpPr>
        <p:sp>
          <p:nvSpPr>
            <p:cNvPr id="53269" name="Rectangle 13"/>
            <p:cNvSpPr>
              <a:spLocks noChangeArrowheads="1"/>
            </p:cNvSpPr>
            <p:nvPr/>
          </p:nvSpPr>
          <p:spPr bwMode="auto">
            <a:xfrm>
              <a:off x="870" y="3238"/>
              <a:ext cx="483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b="1">
                  <a:solidFill>
                    <a:schemeClr val="accent2"/>
                  </a:solidFill>
                  <a:latin typeface="Times New Roman" pitchFamily="18" charset="0"/>
                </a:rPr>
                <a:t>  @ </a:t>
              </a:r>
              <a:r>
                <a:rPr lang="zh-TW" altLang="en-US" sz="2000" b="1">
                  <a:solidFill>
                    <a:schemeClr val="accent2"/>
                  </a:solidFill>
                  <a:latin typeface="標楷體" pitchFamily="65" charset="-120"/>
                  <a:ea typeface="標楷體" pitchFamily="65" charset="-120"/>
                </a:rPr>
                <a:t>人脈</a:t>
              </a:r>
              <a:endParaRPr lang="zh-TW" altLang="en-US" sz="2000">
                <a:latin typeface="標楷體" pitchFamily="65" charset="-120"/>
                <a:ea typeface="標楷體" pitchFamily="65" charset="-120"/>
              </a:endParaRPr>
            </a:p>
            <a:p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    </a:t>
              </a:r>
              <a:r>
                <a:rPr lang="en-US" altLang="zh-TW" sz="2000">
                  <a:latin typeface="標楷體" pitchFamily="65" charset="-120"/>
                  <a:ea typeface="標楷體" pitchFamily="65" charset="-120"/>
                </a:rPr>
                <a:t>-</a:t>
              </a: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人脈不是以量取勝而是質，如可將自己的人脈融入在企業相關</a:t>
              </a:r>
            </a:p>
            <a:p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　　 的運作上，並為企業帶來正面的實質運作效益，進而獲利，應</a:t>
              </a:r>
            </a:p>
            <a:p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　　 是絕對的加分，但要避免公私不分</a:t>
              </a:r>
            </a:p>
          </p:txBody>
        </p:sp>
        <p:graphicFrame>
          <p:nvGraphicFramePr>
            <p:cNvPr id="53262" name="Object 14"/>
            <p:cNvGraphicFramePr>
              <a:graphicFrameLocks noChangeAspect="1"/>
            </p:cNvGraphicFramePr>
            <p:nvPr/>
          </p:nvGraphicFramePr>
          <p:xfrm>
            <a:off x="336" y="3494"/>
            <a:ext cx="628" cy="442"/>
          </p:xfrm>
          <a:graphic>
            <a:graphicData uri="http://schemas.openxmlformats.org/presentationml/2006/ole">
              <p:oleObj spid="_x0000_s53262" name="Clip" r:id="rId6" imgW="4582440" imgH="2012760" progId="">
                <p:embed/>
              </p:oleObj>
            </a:graphicData>
          </a:graphic>
        </p:graphicFrame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20493B-5CFA-498B-ABB0-79A110897E64}" type="slidenum">
              <a:rPr lang="en-US" altLang="zh-TW" smtClean="0">
                <a:latin typeface="Arial" charset="0"/>
                <a:ea typeface="新細明體" charset="-120"/>
              </a:rPr>
              <a:pPr/>
              <a:t>27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59394" name="AutoShape 2" descr="www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1588" y="2840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TW" altLang="en-US"/>
          </a:p>
        </p:txBody>
      </p:sp>
      <p:sp>
        <p:nvSpPr>
          <p:cNvPr id="59396" name="AutoShape 4" descr="www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9397" name="AutoShape 5" descr="www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pic>
        <p:nvPicPr>
          <p:cNvPr id="59398" name="Picture 6" descr="馬友友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62200" y="1524000"/>
            <a:ext cx="4572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2209800" y="4648200"/>
            <a:ext cx="49212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dist"/>
            <a:r>
              <a:rPr lang="zh-TW" altLang="en-US" sz="40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完美靠練習來達成</a:t>
            </a:r>
          </a:p>
          <a:p>
            <a:pPr algn="dist"/>
            <a:r>
              <a:rPr lang="zh-TW" altLang="en-US" sz="40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更需靠練習來維持</a:t>
            </a:r>
            <a:endParaRPr lang="zh-TW" altLang="en-US" sz="32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212725" y="1898650"/>
            <a:ext cx="19970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華裔知名大</a:t>
            </a:r>
          </a:p>
          <a:p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提琴家馬友友先生</a:t>
            </a:r>
            <a:endParaRPr lang="zh-TW" altLang="en-US" sz="280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B6B387-F4C8-4231-A544-23E70ACF0EE6}" type="slidenum">
              <a:rPr lang="en-US" altLang="zh-TW" smtClean="0">
                <a:latin typeface="Arial" charset="0"/>
                <a:ea typeface="新細明體" charset="-120"/>
              </a:rPr>
              <a:pPr/>
              <a:t>28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pic>
        <p:nvPicPr>
          <p:cNvPr id="60418" name="Picture 2" descr="LAS11501122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295400"/>
            <a:ext cx="220345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457200" y="53340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40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可以失敗但不能輸給失敗</a:t>
            </a:r>
          </a:p>
        </p:txBody>
      </p:sp>
      <p:pic>
        <p:nvPicPr>
          <p:cNvPr id="60420" name="Picture 4" descr="thumb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24200" y="3733800"/>
            <a:ext cx="139382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1" name="Picture 5" descr="thumb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2133600"/>
            <a:ext cx="152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2" name="Picture 6" descr="thumb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934200" y="3505200"/>
            <a:ext cx="11430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3" name="Picture 7" descr="thumb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048000" y="1600200"/>
            <a:ext cx="11430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6553200" y="1371600"/>
            <a:ext cx="2590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華裔知名溜冰</a:t>
            </a:r>
          </a:p>
          <a:p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選手關穎珊小</a:t>
            </a:r>
          </a:p>
          <a:p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姐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E77150-9D9F-4B91-B6CE-9FC841B48DF5}" type="slidenum">
              <a:rPr lang="en-US" altLang="zh-TW" smtClean="0">
                <a:latin typeface="Arial" charset="0"/>
                <a:ea typeface="新細明體" charset="-120"/>
              </a:rPr>
              <a:pPr/>
              <a:t>29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9438"/>
            <a:ext cx="8229600" cy="533400"/>
          </a:xfrm>
        </p:spPr>
        <p:txBody>
          <a:bodyPr/>
          <a:lstStyle/>
          <a:p>
            <a:pPr eaLnBrk="1" hangingPunct="1"/>
            <a:r>
              <a:rPr lang="zh-TW" altLang="en-US" sz="3400" b="1" smtClean="0">
                <a:solidFill>
                  <a:srgbClr val="FF0000"/>
                </a:solidFill>
                <a:ea typeface="標楷體" pitchFamily="65" charset="-120"/>
              </a:rPr>
              <a:t>職涯發展 </a:t>
            </a:r>
            <a:r>
              <a:rPr lang="en-US" altLang="zh-TW" sz="3400" b="1" smtClean="0">
                <a:solidFill>
                  <a:srgbClr val="FF0000"/>
                </a:solidFill>
                <a:ea typeface="標楷體" pitchFamily="65" charset="-120"/>
              </a:rPr>
              <a:t>v. </a:t>
            </a:r>
            <a:r>
              <a:rPr lang="zh-TW" altLang="en-US" sz="3400" b="1" smtClean="0">
                <a:solidFill>
                  <a:srgbClr val="FF0000"/>
                </a:solidFill>
                <a:ea typeface="標楷體" pitchFamily="65" charset="-120"/>
              </a:rPr>
              <a:t>終生學習</a:t>
            </a:r>
            <a:endParaRPr lang="zh-TW" altLang="en-US" sz="3000" b="1" smtClean="0"/>
          </a:p>
        </p:txBody>
      </p:sp>
      <p:sp>
        <p:nvSpPr>
          <p:cNvPr id="62467" name="Line 3"/>
          <p:cNvSpPr>
            <a:spLocks noChangeShapeType="1"/>
          </p:cNvSpPr>
          <p:nvPr/>
        </p:nvSpPr>
        <p:spPr bwMode="auto">
          <a:xfrm>
            <a:off x="381000" y="5394325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914400" y="1981200"/>
            <a:ext cx="0" cy="3413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379413" y="1981200"/>
            <a:ext cx="458787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>
                <a:latin typeface="Times New Roman" pitchFamily="18" charset="0"/>
              </a:rPr>
              <a:t>個人產值</a:t>
            </a:r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>
            <a:off x="4343400" y="2590800"/>
            <a:ext cx="0" cy="29559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4191000" y="5561013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b="1">
                <a:solidFill>
                  <a:srgbClr val="FF3300"/>
                </a:solidFill>
                <a:latin typeface="Times New Roman" pitchFamily="18" charset="0"/>
              </a:rPr>
              <a:t>35</a:t>
            </a:r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>
            <a:off x="2057400" y="53943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>
            <a:off x="3200400" y="53943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2474" name="Line 10"/>
          <p:cNvSpPr>
            <a:spLocks noChangeShapeType="1"/>
          </p:cNvSpPr>
          <p:nvPr/>
        </p:nvSpPr>
        <p:spPr bwMode="auto">
          <a:xfrm>
            <a:off x="5486400" y="53943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>
            <a:off x="6629400" y="53943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>
            <a:off x="7772400" y="53943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2477" name="Text Box 13"/>
          <p:cNvSpPr txBox="1">
            <a:spLocks noChangeArrowheads="1"/>
          </p:cNvSpPr>
          <p:nvPr/>
        </p:nvSpPr>
        <p:spPr bwMode="auto">
          <a:xfrm>
            <a:off x="2971800" y="5561013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b="1">
                <a:latin typeface="Times New Roman" pitchFamily="18" charset="0"/>
              </a:rPr>
              <a:t>30</a:t>
            </a:r>
          </a:p>
        </p:txBody>
      </p:sp>
      <p:sp>
        <p:nvSpPr>
          <p:cNvPr id="62478" name="Text Box 14"/>
          <p:cNvSpPr txBox="1">
            <a:spLocks noChangeArrowheads="1"/>
          </p:cNvSpPr>
          <p:nvPr/>
        </p:nvSpPr>
        <p:spPr bwMode="auto">
          <a:xfrm>
            <a:off x="1828800" y="5561013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b="1">
                <a:latin typeface="Times New Roman" pitchFamily="18" charset="0"/>
              </a:rPr>
              <a:t>25</a:t>
            </a:r>
          </a:p>
        </p:txBody>
      </p:sp>
      <p:sp>
        <p:nvSpPr>
          <p:cNvPr id="62479" name="Text Box 15"/>
          <p:cNvSpPr txBox="1">
            <a:spLocks noChangeArrowheads="1"/>
          </p:cNvSpPr>
          <p:nvPr/>
        </p:nvSpPr>
        <p:spPr bwMode="auto">
          <a:xfrm>
            <a:off x="5334000" y="5561013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b="1">
                <a:latin typeface="Times New Roman" pitchFamily="18" charset="0"/>
              </a:rPr>
              <a:t>40</a:t>
            </a:r>
          </a:p>
        </p:txBody>
      </p:sp>
      <p:sp>
        <p:nvSpPr>
          <p:cNvPr id="62480" name="Text Box 16"/>
          <p:cNvSpPr txBox="1">
            <a:spLocks noChangeArrowheads="1"/>
          </p:cNvSpPr>
          <p:nvPr/>
        </p:nvSpPr>
        <p:spPr bwMode="auto">
          <a:xfrm>
            <a:off x="6477000" y="5561013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b="1">
                <a:latin typeface="Times New Roman" pitchFamily="18" charset="0"/>
              </a:rPr>
              <a:t>45</a:t>
            </a:r>
          </a:p>
        </p:txBody>
      </p:sp>
      <p:sp>
        <p:nvSpPr>
          <p:cNvPr id="62481" name="Text Box 17"/>
          <p:cNvSpPr txBox="1">
            <a:spLocks noChangeArrowheads="1"/>
          </p:cNvSpPr>
          <p:nvPr/>
        </p:nvSpPr>
        <p:spPr bwMode="auto">
          <a:xfrm>
            <a:off x="7620000" y="5561013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b="1">
                <a:latin typeface="Times New Roman" pitchFamily="18" charset="0"/>
              </a:rPr>
              <a:t>50</a:t>
            </a:r>
          </a:p>
        </p:txBody>
      </p:sp>
      <p:sp>
        <p:nvSpPr>
          <p:cNvPr id="62482" name="Line 18"/>
          <p:cNvSpPr>
            <a:spLocks noChangeShapeType="1"/>
          </p:cNvSpPr>
          <p:nvPr/>
        </p:nvSpPr>
        <p:spPr bwMode="auto">
          <a:xfrm>
            <a:off x="1219200" y="5927725"/>
            <a:ext cx="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2483" name="Line 19"/>
          <p:cNvSpPr>
            <a:spLocks noChangeShapeType="1"/>
          </p:cNvSpPr>
          <p:nvPr/>
        </p:nvSpPr>
        <p:spPr bwMode="auto">
          <a:xfrm>
            <a:off x="381000" y="5029200"/>
            <a:ext cx="0" cy="36512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304800" y="48006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>
                <a:solidFill>
                  <a:srgbClr val="0033CC"/>
                </a:solidFill>
                <a:latin typeface="Times New Roman" pitchFamily="18" charset="0"/>
              </a:rPr>
              <a:t>養成期</a:t>
            </a:r>
          </a:p>
        </p:txBody>
      </p:sp>
      <p:sp>
        <p:nvSpPr>
          <p:cNvPr id="62485" name="Line 21"/>
          <p:cNvSpPr>
            <a:spLocks noChangeShapeType="1"/>
          </p:cNvSpPr>
          <p:nvPr/>
        </p:nvSpPr>
        <p:spPr bwMode="auto">
          <a:xfrm>
            <a:off x="2057400" y="4267200"/>
            <a:ext cx="0" cy="112712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2486" name="Line 22"/>
          <p:cNvSpPr>
            <a:spLocks noChangeShapeType="1"/>
          </p:cNvSpPr>
          <p:nvPr/>
        </p:nvSpPr>
        <p:spPr bwMode="auto">
          <a:xfrm>
            <a:off x="1219200" y="4724400"/>
            <a:ext cx="0" cy="66992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2487" name="Text Box 23"/>
          <p:cNvSpPr txBox="1">
            <a:spLocks noChangeArrowheads="1"/>
          </p:cNvSpPr>
          <p:nvPr/>
        </p:nvSpPr>
        <p:spPr bwMode="auto">
          <a:xfrm>
            <a:off x="1143000" y="44958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>
                <a:solidFill>
                  <a:srgbClr val="0033CC"/>
                </a:solidFill>
                <a:latin typeface="Times New Roman" pitchFamily="18" charset="0"/>
              </a:rPr>
              <a:t>磨合期</a:t>
            </a:r>
          </a:p>
        </p:txBody>
      </p:sp>
      <p:sp>
        <p:nvSpPr>
          <p:cNvPr id="62488" name="Line 24"/>
          <p:cNvSpPr>
            <a:spLocks noChangeShapeType="1"/>
          </p:cNvSpPr>
          <p:nvPr/>
        </p:nvSpPr>
        <p:spPr bwMode="auto">
          <a:xfrm>
            <a:off x="3200400" y="3733800"/>
            <a:ext cx="0" cy="166052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2133600" y="40386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>
                <a:solidFill>
                  <a:srgbClr val="0033CC"/>
                </a:solidFill>
                <a:latin typeface="Times New Roman" pitchFamily="18" charset="0"/>
              </a:rPr>
              <a:t>成長期</a:t>
            </a:r>
          </a:p>
        </p:txBody>
      </p:sp>
      <p:sp>
        <p:nvSpPr>
          <p:cNvPr id="62490" name="Text Box 26"/>
          <p:cNvSpPr txBox="1">
            <a:spLocks noChangeArrowheads="1"/>
          </p:cNvSpPr>
          <p:nvPr/>
        </p:nvSpPr>
        <p:spPr bwMode="auto">
          <a:xfrm>
            <a:off x="3276600" y="3413125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>
                <a:solidFill>
                  <a:srgbClr val="0033CC"/>
                </a:solidFill>
                <a:latin typeface="Times New Roman" pitchFamily="18" charset="0"/>
              </a:rPr>
              <a:t>成熟期</a:t>
            </a:r>
          </a:p>
        </p:txBody>
      </p:sp>
      <p:sp>
        <p:nvSpPr>
          <p:cNvPr id="62491" name="Line 27"/>
          <p:cNvSpPr>
            <a:spLocks noChangeShapeType="1"/>
          </p:cNvSpPr>
          <p:nvPr/>
        </p:nvSpPr>
        <p:spPr bwMode="auto">
          <a:xfrm>
            <a:off x="5638800" y="2209800"/>
            <a:ext cx="0" cy="318452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2492" name="Line 28"/>
          <p:cNvSpPr>
            <a:spLocks noChangeShapeType="1"/>
          </p:cNvSpPr>
          <p:nvPr/>
        </p:nvSpPr>
        <p:spPr bwMode="auto">
          <a:xfrm>
            <a:off x="6934200" y="2209800"/>
            <a:ext cx="0" cy="318452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2493" name="Text Box 29"/>
          <p:cNvSpPr txBox="1">
            <a:spLocks noChangeArrowheads="1"/>
          </p:cNvSpPr>
          <p:nvPr/>
        </p:nvSpPr>
        <p:spPr bwMode="auto">
          <a:xfrm>
            <a:off x="5791200" y="2041525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>
                <a:solidFill>
                  <a:srgbClr val="0033CC"/>
                </a:solidFill>
                <a:latin typeface="Times New Roman" pitchFamily="18" charset="0"/>
              </a:rPr>
              <a:t>高峰期</a:t>
            </a:r>
          </a:p>
        </p:txBody>
      </p:sp>
      <p:sp>
        <p:nvSpPr>
          <p:cNvPr id="62494" name="Text Box 30"/>
          <p:cNvSpPr txBox="1">
            <a:spLocks noChangeArrowheads="1"/>
          </p:cNvSpPr>
          <p:nvPr/>
        </p:nvSpPr>
        <p:spPr bwMode="auto">
          <a:xfrm>
            <a:off x="7086600" y="22860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>
                <a:solidFill>
                  <a:srgbClr val="0033CC"/>
                </a:solidFill>
                <a:latin typeface="Times New Roman" pitchFamily="18" charset="0"/>
              </a:rPr>
              <a:t>傳承期</a:t>
            </a:r>
          </a:p>
        </p:txBody>
      </p:sp>
      <p:sp>
        <p:nvSpPr>
          <p:cNvPr id="62495" name="Text Box 31"/>
          <p:cNvSpPr txBox="1">
            <a:spLocks noChangeArrowheads="1"/>
          </p:cNvSpPr>
          <p:nvPr/>
        </p:nvSpPr>
        <p:spPr bwMode="auto">
          <a:xfrm>
            <a:off x="1066800" y="5561013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b="1">
                <a:latin typeface="Times New Roman" pitchFamily="18" charset="0"/>
              </a:rPr>
              <a:t>22</a:t>
            </a:r>
          </a:p>
        </p:txBody>
      </p:sp>
      <p:sp>
        <p:nvSpPr>
          <p:cNvPr id="62496" name="Line 32"/>
          <p:cNvSpPr>
            <a:spLocks noChangeShapeType="1"/>
          </p:cNvSpPr>
          <p:nvPr/>
        </p:nvSpPr>
        <p:spPr bwMode="auto">
          <a:xfrm>
            <a:off x="1219200" y="53943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2497" name="Line 33"/>
          <p:cNvSpPr>
            <a:spLocks noChangeShapeType="1"/>
          </p:cNvSpPr>
          <p:nvPr/>
        </p:nvSpPr>
        <p:spPr bwMode="auto">
          <a:xfrm>
            <a:off x="4343400" y="5927725"/>
            <a:ext cx="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2498" name="Line 34"/>
          <p:cNvSpPr>
            <a:spLocks noChangeShapeType="1"/>
          </p:cNvSpPr>
          <p:nvPr/>
        </p:nvSpPr>
        <p:spPr bwMode="auto">
          <a:xfrm>
            <a:off x="1219200" y="6400800"/>
            <a:ext cx="31242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2499" name="Text Box 35"/>
          <p:cNvSpPr txBox="1">
            <a:spLocks noChangeArrowheads="1"/>
          </p:cNvSpPr>
          <p:nvPr/>
        </p:nvSpPr>
        <p:spPr bwMode="auto">
          <a:xfrm>
            <a:off x="2057400" y="6003925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chemeClr val="accent2"/>
                </a:solidFill>
                <a:latin typeface="Times New Roman" pitchFamily="18" charset="0"/>
              </a:rPr>
              <a:t>學習被人領導</a:t>
            </a:r>
          </a:p>
        </p:txBody>
      </p:sp>
      <p:sp>
        <p:nvSpPr>
          <p:cNvPr id="62500" name="Line 36"/>
          <p:cNvSpPr>
            <a:spLocks noChangeShapeType="1"/>
          </p:cNvSpPr>
          <p:nvPr/>
        </p:nvSpPr>
        <p:spPr bwMode="auto">
          <a:xfrm>
            <a:off x="4343400" y="6400800"/>
            <a:ext cx="22860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2501" name="Line 37"/>
          <p:cNvSpPr>
            <a:spLocks noChangeShapeType="1"/>
          </p:cNvSpPr>
          <p:nvPr/>
        </p:nvSpPr>
        <p:spPr bwMode="auto">
          <a:xfrm>
            <a:off x="6629400" y="5927725"/>
            <a:ext cx="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2502" name="Text Box 38"/>
          <p:cNvSpPr txBox="1">
            <a:spLocks noChangeArrowheads="1"/>
          </p:cNvSpPr>
          <p:nvPr/>
        </p:nvSpPr>
        <p:spPr bwMode="auto">
          <a:xfrm>
            <a:off x="4724400" y="6003925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chemeClr val="accent2"/>
                </a:solidFill>
                <a:latin typeface="Times New Roman" pitchFamily="18" charset="0"/>
              </a:rPr>
              <a:t>學習領導別人</a:t>
            </a:r>
          </a:p>
        </p:txBody>
      </p:sp>
      <p:sp>
        <p:nvSpPr>
          <p:cNvPr id="62503" name="Text Box 39"/>
          <p:cNvSpPr txBox="1">
            <a:spLocks noChangeArrowheads="1"/>
          </p:cNvSpPr>
          <p:nvPr/>
        </p:nvSpPr>
        <p:spPr bwMode="auto">
          <a:xfrm>
            <a:off x="4267200" y="23622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>
                <a:solidFill>
                  <a:srgbClr val="0033CC"/>
                </a:solidFill>
                <a:latin typeface="Times New Roman" pitchFamily="18" charset="0"/>
              </a:rPr>
              <a:t>獨當一面期</a:t>
            </a:r>
          </a:p>
        </p:txBody>
      </p:sp>
      <p:sp>
        <p:nvSpPr>
          <p:cNvPr id="62504" name="Line 40"/>
          <p:cNvSpPr>
            <a:spLocks noChangeShapeType="1"/>
          </p:cNvSpPr>
          <p:nvPr/>
        </p:nvSpPr>
        <p:spPr bwMode="auto">
          <a:xfrm>
            <a:off x="6629400" y="6384925"/>
            <a:ext cx="2133600" cy="158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2505" name="Text Box 41"/>
          <p:cNvSpPr txBox="1">
            <a:spLocks noChangeArrowheads="1"/>
          </p:cNvSpPr>
          <p:nvPr/>
        </p:nvSpPr>
        <p:spPr bwMode="auto">
          <a:xfrm>
            <a:off x="6781800" y="6003925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chemeClr val="accent2"/>
                </a:solidFill>
                <a:latin typeface="Times New Roman" pitchFamily="18" charset="0"/>
              </a:rPr>
              <a:t>學習培養別人</a:t>
            </a:r>
          </a:p>
        </p:txBody>
      </p:sp>
      <p:sp>
        <p:nvSpPr>
          <p:cNvPr id="62506" name="Line 42"/>
          <p:cNvSpPr>
            <a:spLocks noChangeShapeType="1"/>
          </p:cNvSpPr>
          <p:nvPr/>
        </p:nvSpPr>
        <p:spPr bwMode="auto">
          <a:xfrm>
            <a:off x="228600" y="6400800"/>
            <a:ext cx="9906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2507" name="Text Box 43"/>
          <p:cNvSpPr txBox="1">
            <a:spLocks noChangeArrowheads="1"/>
          </p:cNvSpPr>
          <p:nvPr/>
        </p:nvSpPr>
        <p:spPr bwMode="auto">
          <a:xfrm>
            <a:off x="228600" y="5927725"/>
            <a:ext cx="990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chemeClr val="accent2"/>
                </a:solidFill>
                <a:latin typeface="Times New Roman" pitchFamily="18" charset="0"/>
              </a:rPr>
              <a:t>學習職</a:t>
            </a:r>
          </a:p>
          <a:p>
            <a:pPr>
              <a:spcBef>
                <a:spcPct val="50000"/>
              </a:spcBef>
            </a:pPr>
            <a:r>
              <a:rPr lang="zh-TW" altLang="en-US" sz="2000" b="1">
                <a:solidFill>
                  <a:schemeClr val="accent2"/>
                </a:solidFill>
                <a:latin typeface="Times New Roman" pitchFamily="18" charset="0"/>
              </a:rPr>
              <a:t>業技能</a:t>
            </a:r>
          </a:p>
        </p:txBody>
      </p:sp>
      <p:sp>
        <p:nvSpPr>
          <p:cNvPr id="62508" name="AutoShape 44"/>
          <p:cNvSpPr>
            <a:spLocks noChangeArrowheads="1"/>
          </p:cNvSpPr>
          <p:nvPr/>
        </p:nvSpPr>
        <p:spPr bwMode="auto">
          <a:xfrm>
            <a:off x="990600" y="2667000"/>
            <a:ext cx="3276600" cy="533400"/>
          </a:xfrm>
          <a:prstGeom prst="rightArrow">
            <a:avLst>
              <a:gd name="adj1" fmla="val 50000"/>
              <a:gd name="adj2" fmla="val 153571"/>
            </a:avLst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1"/>
                </a:solidFill>
                <a:latin typeface="Times New Roman" pitchFamily="18" charset="0"/>
              </a:rPr>
              <a:t>核心能力：專業知識</a:t>
            </a:r>
          </a:p>
        </p:txBody>
      </p:sp>
      <p:sp>
        <p:nvSpPr>
          <p:cNvPr id="62509" name="AutoShape 45"/>
          <p:cNvSpPr>
            <a:spLocks noChangeArrowheads="1"/>
          </p:cNvSpPr>
          <p:nvPr/>
        </p:nvSpPr>
        <p:spPr bwMode="auto">
          <a:xfrm>
            <a:off x="4343400" y="1524000"/>
            <a:ext cx="2514600" cy="533400"/>
          </a:xfrm>
          <a:prstGeom prst="rightArrow">
            <a:avLst>
              <a:gd name="adj1" fmla="val 50000"/>
              <a:gd name="adj2" fmla="val 117857"/>
            </a:avLst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1"/>
                </a:solidFill>
                <a:latin typeface="Times New Roman" pitchFamily="18" charset="0"/>
              </a:rPr>
              <a:t>核心能力：經驗</a:t>
            </a:r>
          </a:p>
        </p:txBody>
      </p:sp>
      <p:sp>
        <p:nvSpPr>
          <p:cNvPr id="62510" name="AutoShape 46"/>
          <p:cNvSpPr>
            <a:spLocks noChangeArrowheads="1"/>
          </p:cNvSpPr>
          <p:nvPr/>
        </p:nvSpPr>
        <p:spPr bwMode="auto">
          <a:xfrm>
            <a:off x="6934200" y="1905000"/>
            <a:ext cx="1905000" cy="533400"/>
          </a:xfrm>
          <a:prstGeom prst="rightArrow">
            <a:avLst>
              <a:gd name="adj1" fmla="val 50000"/>
              <a:gd name="adj2" fmla="val 89286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1"/>
                </a:solidFill>
                <a:latin typeface="Times New Roman" pitchFamily="18" charset="0"/>
              </a:rPr>
              <a:t>核心能力：人脈</a:t>
            </a:r>
          </a:p>
        </p:txBody>
      </p:sp>
      <p:sp>
        <p:nvSpPr>
          <p:cNvPr id="62511" name="Freeform 47"/>
          <p:cNvSpPr>
            <a:spLocks/>
          </p:cNvSpPr>
          <p:nvPr/>
        </p:nvSpPr>
        <p:spPr bwMode="auto">
          <a:xfrm>
            <a:off x="457200" y="2501900"/>
            <a:ext cx="8077200" cy="3060700"/>
          </a:xfrm>
          <a:custGeom>
            <a:avLst/>
            <a:gdLst>
              <a:gd name="T0" fmla="*/ 0 w 5088"/>
              <a:gd name="T1" fmla="*/ 1928 h 1928"/>
              <a:gd name="T2" fmla="*/ 480 w 5088"/>
              <a:gd name="T3" fmla="*/ 1832 h 1928"/>
              <a:gd name="T4" fmla="*/ 1008 w 5088"/>
              <a:gd name="T5" fmla="*/ 1640 h 1928"/>
              <a:gd name="T6" fmla="*/ 1728 w 5088"/>
              <a:gd name="T7" fmla="*/ 1208 h 1928"/>
              <a:gd name="T8" fmla="*/ 2448 w 5088"/>
              <a:gd name="T9" fmla="*/ 536 h 1928"/>
              <a:gd name="T10" fmla="*/ 3456 w 5088"/>
              <a:gd name="T11" fmla="*/ 56 h 1928"/>
              <a:gd name="T12" fmla="*/ 5088 w 5088"/>
              <a:gd name="T13" fmla="*/ 200 h 19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088"/>
              <a:gd name="T22" fmla="*/ 0 h 1928"/>
              <a:gd name="T23" fmla="*/ 5088 w 5088"/>
              <a:gd name="T24" fmla="*/ 1928 h 19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088" h="1928">
                <a:moveTo>
                  <a:pt x="0" y="1928"/>
                </a:moveTo>
                <a:cubicBezTo>
                  <a:pt x="156" y="1904"/>
                  <a:pt x="312" y="1880"/>
                  <a:pt x="480" y="1832"/>
                </a:cubicBezTo>
                <a:cubicBezTo>
                  <a:pt x="648" y="1784"/>
                  <a:pt x="800" y="1744"/>
                  <a:pt x="1008" y="1640"/>
                </a:cubicBezTo>
                <a:cubicBezTo>
                  <a:pt x="1216" y="1536"/>
                  <a:pt x="1488" y="1392"/>
                  <a:pt x="1728" y="1208"/>
                </a:cubicBezTo>
                <a:cubicBezTo>
                  <a:pt x="1968" y="1024"/>
                  <a:pt x="2160" y="728"/>
                  <a:pt x="2448" y="536"/>
                </a:cubicBezTo>
                <a:cubicBezTo>
                  <a:pt x="2736" y="344"/>
                  <a:pt x="3016" y="112"/>
                  <a:pt x="3456" y="56"/>
                </a:cubicBezTo>
                <a:cubicBezTo>
                  <a:pt x="3896" y="0"/>
                  <a:pt x="4832" y="168"/>
                  <a:pt x="5088" y="2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2512" name="Text Box 48"/>
          <p:cNvSpPr txBox="1">
            <a:spLocks noChangeArrowheads="1"/>
          </p:cNvSpPr>
          <p:nvPr/>
        </p:nvSpPr>
        <p:spPr bwMode="auto">
          <a:xfrm>
            <a:off x="8153400" y="5486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>
                <a:latin typeface="Times New Roman" pitchFamily="18" charset="0"/>
              </a:rPr>
              <a:t>年齡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25A234-EB92-4C1B-B37D-A916F76858B3}" type="slidenum">
              <a:rPr lang="en-US" altLang="zh-TW" smtClean="0">
                <a:latin typeface="Arial" charset="0"/>
                <a:ea typeface="新細明體" charset="-120"/>
              </a:rPr>
              <a:pPr/>
              <a:t>3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大綱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b="1" smtClean="0"/>
              <a:t>壹、創業精神分享經驗談</a:t>
            </a:r>
          </a:p>
          <a:p>
            <a:pPr eaLnBrk="1" hangingPunct="1"/>
            <a:r>
              <a:rPr lang="zh-TW" altLang="en-US" b="1" smtClean="0"/>
              <a:t>貳、工作趨勢</a:t>
            </a:r>
          </a:p>
          <a:p>
            <a:pPr eaLnBrk="1" hangingPunct="1"/>
            <a:r>
              <a:rPr lang="zh-TW" altLang="en-US" b="1" smtClean="0"/>
              <a:t>參、對就業市場認識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TW" b="1" smtClean="0"/>
          </a:p>
        </p:txBody>
      </p:sp>
      <p:pic>
        <p:nvPicPr>
          <p:cNvPr id="17412" name="Picture 4" descr="Water lili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3429000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7AE093-2C6F-4963-A1A2-24180910DA34}" type="slidenum">
              <a:rPr lang="en-US" altLang="zh-TW" smtClean="0">
                <a:latin typeface="Arial" charset="0"/>
                <a:ea typeface="新細明體" charset="-120"/>
              </a:rPr>
              <a:pPr/>
              <a:t>30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143000"/>
          </a:xfrm>
        </p:spPr>
        <p:txBody>
          <a:bodyPr/>
          <a:lstStyle/>
          <a:p>
            <a:pPr eaLnBrk="1" hangingPunct="1"/>
            <a:r>
              <a:rPr lang="zh-TW" altLang="en-US" sz="34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你是搶手人才嗎</a:t>
            </a:r>
            <a:r>
              <a:rPr lang="en-US" altLang="zh-TW" sz="34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?</a:t>
            </a:r>
            <a:br>
              <a:rPr lang="en-US" altLang="zh-TW" sz="34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3400" b="1" smtClean="0">
                <a:solidFill>
                  <a:srgbClr val="FF0000"/>
                </a:solidFill>
                <a:ea typeface="標楷體" pitchFamily="65" charset="-120"/>
              </a:rPr>
              <a:t>企業看工作人－專業競爭力</a:t>
            </a:r>
          </a:p>
        </p:txBody>
      </p:sp>
      <p:graphicFrame>
        <p:nvGraphicFramePr>
          <p:cNvPr id="67587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685800" y="2133600"/>
          <a:ext cx="7831138" cy="4343400"/>
        </p:xfrm>
        <a:graphic>
          <a:graphicData uri="http://schemas.openxmlformats.org/presentationml/2006/ole">
            <p:oleObj spid="_x0000_s67587" name="Chart" r:id="rId3" imgW="4481640" imgH="2379600" progId="Excel.Sheet.8">
              <p:embed/>
            </p:oleObj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C8CF9A-8A9C-4960-A709-C932D634DD40}" type="slidenum">
              <a:rPr lang="en-US" altLang="zh-TW" smtClean="0">
                <a:latin typeface="Arial" charset="0"/>
                <a:ea typeface="新細明體" charset="-120"/>
              </a:rPr>
              <a:pPr/>
              <a:t>31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3238"/>
            <a:ext cx="8229600" cy="914400"/>
          </a:xfrm>
        </p:spPr>
        <p:txBody>
          <a:bodyPr/>
          <a:lstStyle/>
          <a:p>
            <a:pPr eaLnBrk="1" hangingPunct="1"/>
            <a:r>
              <a:rPr lang="zh-TW" altLang="en-US" sz="3400" b="1" smtClean="0">
                <a:solidFill>
                  <a:srgbClr val="FF0000"/>
                </a:solidFill>
                <a:ea typeface="標楷體" pitchFamily="65" charset="-120"/>
              </a:rPr>
              <a:t>別人不做的事就是機會所在</a:t>
            </a:r>
            <a:r>
              <a:rPr lang="en-US" altLang="zh-TW" sz="3400" b="1" smtClean="0">
                <a:solidFill>
                  <a:srgbClr val="FF0000"/>
                </a:solidFill>
                <a:ea typeface="標楷體" pitchFamily="65" charset="-120"/>
              </a:rPr>
              <a:t>(</a:t>
            </a:r>
            <a:r>
              <a:rPr lang="zh-TW" altLang="en-US" sz="3400" b="1" smtClean="0">
                <a:solidFill>
                  <a:srgbClr val="FF0000"/>
                </a:solidFill>
                <a:ea typeface="標楷體" pitchFamily="65" charset="-120"/>
              </a:rPr>
              <a:t>一</a:t>
            </a:r>
            <a:r>
              <a:rPr lang="en-US" altLang="zh-TW" sz="3400" b="1" smtClean="0">
                <a:solidFill>
                  <a:srgbClr val="FF0000"/>
                </a:solidFill>
                <a:ea typeface="標楷體" pitchFamily="65" charset="-120"/>
              </a:rPr>
              <a:t>)</a:t>
            </a:r>
            <a:endParaRPr lang="en-US" altLang="zh-TW" sz="3000" b="1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統一超商總經理  徐重仁</a:t>
            </a:r>
            <a:endParaRPr lang="zh-TW" altLang="en-US" sz="2800" b="1" smtClean="0"/>
          </a:p>
          <a:p>
            <a:pPr eaLnBrk="1" hangingPunct="1"/>
            <a:r>
              <a:rPr lang="en-US" altLang="zh-TW" sz="2800" smtClean="0">
                <a:ea typeface="標楷體" pitchFamily="65" charset="-120"/>
              </a:rPr>
              <a:t>1979-1982  </a:t>
            </a:r>
            <a:r>
              <a:rPr lang="zh-TW" altLang="en-US" sz="2800" smtClean="0">
                <a:ea typeface="標楷體" pitchFamily="65" charset="-120"/>
              </a:rPr>
              <a:t>因虧損黯然下台</a:t>
            </a:r>
          </a:p>
          <a:p>
            <a:pPr eaLnBrk="1" hangingPunct="1"/>
            <a:r>
              <a:rPr lang="en-US" altLang="zh-TW" sz="2800" smtClean="0">
                <a:ea typeface="標楷體" pitchFamily="65" charset="-120"/>
              </a:rPr>
              <a:t>1983-</a:t>
            </a:r>
            <a:r>
              <a:rPr lang="zh-TW" altLang="en-US" sz="2800" smtClean="0">
                <a:ea typeface="標楷體" pitchFamily="65" charset="-120"/>
              </a:rPr>
              <a:t>重新投入</a:t>
            </a:r>
          </a:p>
          <a:p>
            <a:pPr eaLnBrk="1" hangingPunct="1"/>
            <a:r>
              <a:rPr lang="en-US" altLang="zh-TW" sz="2800" smtClean="0">
                <a:ea typeface="標楷體" pitchFamily="65" charset="-120"/>
              </a:rPr>
              <a:t>1986-</a:t>
            </a:r>
            <a:r>
              <a:rPr lang="zh-TW" altLang="en-US" sz="2800" smtClean="0">
                <a:ea typeface="標楷體" pitchFamily="65" charset="-120"/>
              </a:rPr>
              <a:t>轉虧為盈</a:t>
            </a:r>
          </a:p>
          <a:p>
            <a:pPr eaLnBrk="1" hangingPunct="1"/>
            <a:r>
              <a:rPr lang="en-US" altLang="zh-TW" sz="2800" smtClean="0">
                <a:ea typeface="標楷體" pitchFamily="65" charset="-120"/>
              </a:rPr>
              <a:t>1990-109</a:t>
            </a:r>
            <a:r>
              <a:rPr lang="zh-TW" altLang="en-US" sz="2800" smtClean="0">
                <a:ea typeface="標楷體" pitchFamily="65" charset="-120"/>
              </a:rPr>
              <a:t>億營收超越遠百</a:t>
            </a:r>
          </a:p>
          <a:p>
            <a:pPr eaLnBrk="1" hangingPunct="1"/>
            <a:r>
              <a:rPr lang="zh-TW" altLang="en-US" sz="2800" smtClean="0">
                <a:ea typeface="標楷體" pitchFamily="65" charset="-120"/>
              </a:rPr>
              <a:t>迄今</a:t>
            </a:r>
            <a:r>
              <a:rPr lang="en-US" altLang="zh-TW" sz="2800" smtClean="0">
                <a:ea typeface="標楷體" pitchFamily="65" charset="-120"/>
              </a:rPr>
              <a:t>-</a:t>
            </a:r>
            <a:r>
              <a:rPr lang="zh-TW" altLang="en-US" sz="2800" smtClean="0">
                <a:ea typeface="標楷體" pitchFamily="65" charset="-120"/>
              </a:rPr>
              <a:t>有</a:t>
            </a:r>
            <a:r>
              <a:rPr lang="en-US" altLang="zh-TW" sz="2800" smtClean="0">
                <a:ea typeface="標楷體" pitchFamily="65" charset="-120"/>
              </a:rPr>
              <a:t>7-11</a:t>
            </a:r>
            <a:r>
              <a:rPr lang="zh-TW" altLang="en-US" sz="2800" smtClean="0">
                <a:ea typeface="標楷體" pitchFamily="65" charset="-120"/>
              </a:rPr>
              <a:t>真好</a:t>
            </a:r>
            <a:r>
              <a:rPr lang="en-US" altLang="zh-TW" sz="2800" smtClean="0">
                <a:ea typeface="標楷體" pitchFamily="65" charset="-120"/>
              </a:rPr>
              <a:t>!</a:t>
            </a:r>
          </a:p>
          <a:p>
            <a:pPr eaLnBrk="1" hangingPunct="1"/>
            <a:endParaRPr lang="en-US" altLang="zh-TW" sz="2800" smtClean="0">
              <a:ea typeface="標楷體" pitchFamily="65" charset="-120"/>
            </a:endParaRPr>
          </a:p>
        </p:txBody>
      </p:sp>
      <p:pic>
        <p:nvPicPr>
          <p:cNvPr id="68612" name="Picture 4" descr="不斷為統一超商創造新事業的徐重仁（中），呼籲流通業老闆要多學習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2743200"/>
            <a:ext cx="2590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BA09B9-FCAB-4D6A-91DF-A448D5114CC6}" type="slidenum">
              <a:rPr lang="en-US" altLang="zh-TW" smtClean="0">
                <a:latin typeface="Arial" charset="0"/>
                <a:ea typeface="新細明體" charset="-120"/>
              </a:rPr>
              <a:pPr/>
              <a:t>32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3238"/>
            <a:ext cx="8229600" cy="914400"/>
          </a:xfrm>
        </p:spPr>
        <p:txBody>
          <a:bodyPr/>
          <a:lstStyle/>
          <a:p>
            <a:pPr eaLnBrk="1" hangingPunct="1"/>
            <a:r>
              <a:rPr lang="zh-TW" altLang="en-US" sz="3400" b="1" smtClean="0">
                <a:solidFill>
                  <a:srgbClr val="FF0000"/>
                </a:solidFill>
                <a:ea typeface="標楷體" pitchFamily="65" charset="-120"/>
              </a:rPr>
              <a:t>別人不做的事就是機會所在</a:t>
            </a:r>
            <a:r>
              <a:rPr lang="en-US" altLang="zh-TW" sz="3400" b="1" smtClean="0">
                <a:solidFill>
                  <a:srgbClr val="FF0000"/>
                </a:solidFill>
                <a:ea typeface="標楷體" pitchFamily="65" charset="-120"/>
              </a:rPr>
              <a:t>(</a:t>
            </a:r>
            <a:r>
              <a:rPr lang="zh-TW" altLang="en-US" sz="3400" b="1" smtClean="0">
                <a:solidFill>
                  <a:srgbClr val="FF0000"/>
                </a:solidFill>
                <a:ea typeface="標楷體" pitchFamily="65" charset="-120"/>
              </a:rPr>
              <a:t>二</a:t>
            </a:r>
            <a:r>
              <a:rPr lang="en-US" altLang="zh-TW" sz="3400" b="1" smtClean="0">
                <a:solidFill>
                  <a:srgbClr val="FF0000"/>
                </a:solidFill>
                <a:ea typeface="標楷體" pitchFamily="65" charset="-120"/>
              </a:rPr>
              <a:t>)</a:t>
            </a:r>
            <a:endParaRPr lang="en-US" altLang="zh-TW" sz="3000" b="1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明基電通董事長  李焜耀</a:t>
            </a:r>
          </a:p>
          <a:p>
            <a:pPr eaLnBrk="1" hangingPunct="1"/>
            <a:r>
              <a:rPr lang="en-US" altLang="zh-TW" sz="2800" smtClean="0">
                <a:ea typeface="標楷體" pitchFamily="65" charset="-120"/>
              </a:rPr>
              <a:t>1976-</a:t>
            </a:r>
            <a:r>
              <a:rPr lang="zh-TW" altLang="en-US" sz="2800" smtClean="0">
                <a:ea typeface="標楷體" pitchFamily="65" charset="-120"/>
              </a:rPr>
              <a:t>進入只有</a:t>
            </a:r>
            <a:r>
              <a:rPr lang="en-US" altLang="zh-TW" sz="2800" smtClean="0">
                <a:ea typeface="標楷體" pitchFamily="65" charset="-120"/>
              </a:rPr>
              <a:t>11</a:t>
            </a:r>
            <a:r>
              <a:rPr lang="zh-TW" altLang="en-US" sz="2800" smtClean="0">
                <a:ea typeface="標楷體" pitchFamily="65" charset="-120"/>
              </a:rPr>
              <a:t>人的宏碁</a:t>
            </a:r>
          </a:p>
          <a:p>
            <a:pPr eaLnBrk="1" hangingPunct="1"/>
            <a:r>
              <a:rPr lang="en-US" altLang="zh-TW" sz="2800" smtClean="0">
                <a:ea typeface="標楷體" pitchFamily="65" charset="-120"/>
              </a:rPr>
              <a:t>1989-</a:t>
            </a:r>
            <a:r>
              <a:rPr lang="zh-TW" altLang="en-US" sz="2800" smtClean="0">
                <a:ea typeface="標楷體" pitchFamily="65" charset="-120"/>
              </a:rPr>
              <a:t>自願前往宏碁</a:t>
            </a:r>
            <a:r>
              <a:rPr lang="en-US" altLang="zh-TW" sz="2800" smtClean="0">
                <a:ea typeface="標楷體" pitchFamily="65" charset="-120"/>
              </a:rPr>
              <a:t>1/6</a:t>
            </a:r>
            <a:r>
              <a:rPr lang="zh-TW" altLang="en-US" sz="2800" smtClean="0">
                <a:ea typeface="標楷體" pitchFamily="65" charset="-120"/>
              </a:rPr>
              <a:t>規模的明碁</a:t>
            </a:r>
          </a:p>
          <a:p>
            <a:pPr eaLnBrk="1" hangingPunct="1"/>
            <a:r>
              <a:rPr lang="en-US" altLang="zh-TW" sz="2800" smtClean="0">
                <a:ea typeface="標楷體" pitchFamily="65" charset="-120"/>
              </a:rPr>
              <a:t>2002-</a:t>
            </a:r>
            <a:r>
              <a:rPr lang="zh-TW" altLang="en-US" sz="2800" smtClean="0">
                <a:ea typeface="標楷體" pitchFamily="65" charset="-120"/>
              </a:rPr>
              <a:t>成就</a:t>
            </a:r>
            <a:r>
              <a:rPr lang="en-US" altLang="zh-TW" sz="2800" smtClean="0">
                <a:ea typeface="標楷體" pitchFamily="65" charset="-120"/>
              </a:rPr>
              <a:t>2</a:t>
            </a:r>
            <a:r>
              <a:rPr lang="zh-TW" altLang="en-US" sz="2800" smtClean="0">
                <a:ea typeface="標楷體" pitchFamily="65" charset="-120"/>
              </a:rPr>
              <a:t>千億營收的</a:t>
            </a:r>
            <a:r>
              <a:rPr lang="en-US" altLang="zh-TW" sz="2800" smtClean="0">
                <a:ea typeface="標楷體" pitchFamily="65" charset="-120"/>
              </a:rPr>
              <a:t>BENQ</a:t>
            </a:r>
          </a:p>
          <a:p>
            <a:pPr eaLnBrk="1" hangingPunct="1"/>
            <a:r>
              <a:rPr lang="zh-TW" altLang="en-US" sz="2800" smtClean="0">
                <a:ea typeface="標楷體" pitchFamily="65" charset="-120"/>
              </a:rPr>
              <a:t>迄今</a:t>
            </a:r>
            <a:r>
              <a:rPr lang="en-US" altLang="zh-TW" sz="2800" smtClean="0">
                <a:ea typeface="標楷體" pitchFamily="65" charset="-120"/>
              </a:rPr>
              <a:t>-Have you been BENQ ?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smtClean="0">
                <a:ea typeface="標楷體" pitchFamily="65" charset="-120"/>
              </a:rPr>
              <a:t>         bringing enjoyment and quality to life…</a:t>
            </a:r>
          </a:p>
          <a:p>
            <a:pPr eaLnBrk="1" hangingPunct="1"/>
            <a:endParaRPr lang="en-US" altLang="zh-TW" sz="2800" smtClean="0">
              <a:ea typeface="標楷體" pitchFamily="65" charset="-120"/>
            </a:endParaRPr>
          </a:p>
          <a:p>
            <a:pPr eaLnBrk="1" hangingPunct="1"/>
            <a:endParaRPr lang="en-US" altLang="zh-TW" sz="2800" smtClean="0">
              <a:ea typeface="標楷體" pitchFamily="65" charset="-120"/>
            </a:endParaRPr>
          </a:p>
        </p:txBody>
      </p:sp>
      <p:grpSp>
        <p:nvGrpSpPr>
          <p:cNvPr id="69636" name="Group 4"/>
          <p:cNvGrpSpPr>
            <a:grpSpLocks/>
          </p:cNvGrpSpPr>
          <p:nvPr/>
        </p:nvGrpSpPr>
        <p:grpSpPr bwMode="auto">
          <a:xfrm>
            <a:off x="2455863" y="2709863"/>
            <a:ext cx="4232275" cy="1417637"/>
            <a:chOff x="0" y="0"/>
            <a:chExt cx="2666" cy="893"/>
          </a:xfrm>
        </p:grpSpPr>
        <p:sp>
          <p:nvSpPr>
            <p:cNvPr id="6963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2666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zh-TW" altLang="en-US"/>
            </a:p>
          </p:txBody>
        </p:sp>
        <p:sp>
          <p:nvSpPr>
            <p:cNvPr id="69638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666" cy="8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TW" sz="2400">
                  <a:latin typeface="Times New Roman" pitchFamily="18" charset="0"/>
                </a:rPr>
                <a:t>  </a:t>
              </a:r>
              <a:r>
                <a:rPr lang="en-US" altLang="zh-TW" sz="8700">
                  <a:latin typeface="Times New Roman" pitchFamily="18" charset="0"/>
                </a:rPr>
                <a:t> </a:t>
              </a:r>
              <a:r>
                <a:rPr lang="en-US" altLang="zh-TW" sz="2400">
                  <a:latin typeface="Times New Roman" pitchFamily="18" charset="0"/>
                </a:rPr>
                <a:t>                          </a:t>
              </a:r>
            </a:p>
          </p:txBody>
        </p: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F349B2-5FCA-4D0F-A640-7415274F68C1}" type="slidenum">
              <a:rPr lang="en-US" altLang="zh-TW" smtClean="0">
                <a:latin typeface="Arial" charset="0"/>
                <a:ea typeface="新細明體" charset="-120"/>
              </a:rPr>
              <a:pPr/>
              <a:t>33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92150"/>
            <a:ext cx="7772400" cy="2736850"/>
          </a:xfrm>
        </p:spPr>
        <p:txBody>
          <a:bodyPr/>
          <a:lstStyle/>
          <a:p>
            <a:pPr eaLnBrk="1" hangingPunct="1"/>
            <a:r>
              <a:rPr lang="zh-TW" altLang="en-US" sz="5700" smtClean="0"/>
              <a:t>肆、分享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成功的人要感謝人太多，願上天保護保佑他們</a:t>
            </a:r>
          </a:p>
          <a:p>
            <a:pPr eaLnBrk="1" hangingPunct="1"/>
            <a:endParaRPr lang="en-US" altLang="zh-TW" smtClean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0BD2D4-F989-41FB-9887-74306C7E57D1}" type="slidenum">
              <a:rPr lang="en-US" altLang="zh-TW" smtClean="0">
                <a:latin typeface="Arial" charset="0"/>
                <a:ea typeface="新細明體" charset="-120"/>
              </a:rPr>
              <a:pPr/>
              <a:t>34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謝謝聆聽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b="1" smtClean="0"/>
              <a:t>感謝</a:t>
            </a:r>
          </a:p>
          <a:p>
            <a:pPr eaLnBrk="1" hangingPunct="1"/>
            <a:r>
              <a:rPr lang="zh-TW" altLang="en-US" b="1" smtClean="0"/>
              <a:t>感恩</a:t>
            </a:r>
          </a:p>
          <a:p>
            <a:pPr eaLnBrk="1" hangingPunct="1"/>
            <a:r>
              <a:rPr lang="zh-TW" altLang="en-US" b="1" smtClean="0"/>
              <a:t>大家願意聽一聽</a:t>
            </a:r>
          </a:p>
          <a:p>
            <a:pPr eaLnBrk="1" hangingPunct="1"/>
            <a:r>
              <a:rPr lang="zh-TW" altLang="en-US" b="1" smtClean="0"/>
              <a:t>願上天保佑大家</a:t>
            </a:r>
            <a:r>
              <a:rPr lang="en-US" altLang="zh-TW" b="1" smtClean="0"/>
              <a:t>『</a:t>
            </a:r>
            <a:r>
              <a:rPr lang="zh-TW" altLang="en-US" smtClean="0"/>
              <a:t>找到稱心工作</a:t>
            </a:r>
            <a:r>
              <a:rPr lang="en-US" altLang="zh-TW" b="1" smtClean="0"/>
              <a:t>』</a:t>
            </a:r>
          </a:p>
          <a:p>
            <a:pPr eaLnBrk="1" hangingPunct="1"/>
            <a:endParaRPr lang="en-US" altLang="zh-TW" b="1" smtClean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3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5661A9-7596-4ED9-AB8B-430A37B6367D}" type="slidenum">
              <a:rPr lang="en-US" altLang="zh-TW" smtClean="0">
                <a:latin typeface="Arial" charset="0"/>
                <a:ea typeface="新細明體" charset="-120"/>
              </a:rPr>
              <a:pPr/>
              <a:t>35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457200" y="1066800"/>
            <a:ext cx="8153400" cy="192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4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祝福各位朋友</a:t>
            </a:r>
          </a:p>
          <a:p>
            <a:pPr algn="ctr">
              <a:spcBef>
                <a:spcPct val="50000"/>
              </a:spcBef>
              <a:defRPr/>
            </a:pPr>
            <a:r>
              <a:rPr lang="zh-TW" altLang="en-US" sz="4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事業順利   天天順心</a:t>
            </a:r>
            <a:endParaRPr lang="zh-TW" altLang="en-US" sz="4800" b="1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78855" name="Group 3"/>
          <p:cNvGrpSpPr>
            <a:grpSpLocks/>
          </p:cNvGrpSpPr>
          <p:nvPr/>
        </p:nvGrpSpPr>
        <p:grpSpPr bwMode="auto">
          <a:xfrm>
            <a:off x="609600" y="4038600"/>
            <a:ext cx="7467600" cy="2563813"/>
            <a:chOff x="384" y="2304"/>
            <a:chExt cx="4704" cy="1855"/>
          </a:xfrm>
        </p:grpSpPr>
        <p:graphicFrame>
          <p:nvGraphicFramePr>
            <p:cNvPr id="78852" name="Object 4"/>
            <p:cNvGraphicFramePr>
              <a:graphicFrameLocks noChangeAspect="1"/>
            </p:cNvGraphicFramePr>
            <p:nvPr/>
          </p:nvGraphicFramePr>
          <p:xfrm>
            <a:off x="384" y="2304"/>
            <a:ext cx="2160" cy="1855"/>
          </p:xfrm>
          <a:graphic>
            <a:graphicData uri="http://schemas.openxmlformats.org/presentationml/2006/ole">
              <p:oleObj spid="_x0000_s78852" name="多媒體項目" r:id="rId3" imgW="4671360" imgH="3019320" progId="">
                <p:embed/>
              </p:oleObj>
            </a:graphicData>
          </a:graphic>
        </p:graphicFrame>
        <p:sp>
          <p:nvSpPr>
            <p:cNvPr id="2" name="Rectangle 5"/>
            <p:cNvSpPr>
              <a:spLocks noChangeArrowheads="1"/>
            </p:cNvSpPr>
            <p:nvPr/>
          </p:nvSpPr>
          <p:spPr bwMode="auto">
            <a:xfrm>
              <a:off x="2928" y="2735"/>
              <a:ext cx="2160" cy="1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zh-TW" altLang="en-US" sz="8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謝謝</a:t>
              </a:r>
              <a:endParaRPr lang="zh-TW" altLang="en-US" sz="66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新細明體" pitchFamily="18" charset="-120"/>
              </a:endParaRPr>
            </a:p>
          </p:txBody>
        </p: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529C25-3B25-48F6-92FF-FB0CFD69F8C4}" type="slidenum">
              <a:rPr lang="en-US" altLang="zh-TW" smtClean="0">
                <a:latin typeface="Arial" charset="0"/>
                <a:ea typeface="新細明體" charset="-120"/>
              </a:rPr>
              <a:pPr/>
              <a:t>4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smtClean="0"/>
              <a:t>創業精神分享經驗談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人因有夢而偉大</a:t>
            </a:r>
          </a:p>
          <a:p>
            <a:pPr eaLnBrk="1" hangingPunct="1"/>
            <a:r>
              <a:rPr lang="zh-TW" altLang="en-US" smtClean="0"/>
              <a:t>你的夢是</a:t>
            </a:r>
            <a:r>
              <a:rPr lang="en-US" altLang="zh-TW" smtClean="0"/>
              <a:t>,………….</a:t>
            </a:r>
          </a:p>
          <a:p>
            <a:pPr eaLnBrk="1" hangingPunct="1"/>
            <a:r>
              <a:rPr lang="zh-TW" altLang="en-US" smtClean="0"/>
              <a:t>築夢踏實</a:t>
            </a:r>
          </a:p>
        </p:txBody>
      </p:sp>
      <p:pic>
        <p:nvPicPr>
          <p:cNvPr id="18436" name="Picture 4" descr="Configure-Welcome-circ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2416175"/>
            <a:ext cx="3024188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1F2B7E-BD29-4B9A-B319-3FBD5EB20556}" type="slidenum">
              <a:rPr lang="en-US" altLang="zh-TW" smtClean="0">
                <a:latin typeface="Arial" charset="0"/>
                <a:ea typeface="新細明體" charset="-120"/>
              </a:rPr>
              <a:pPr/>
              <a:t>5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夢想與事實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mtClean="0"/>
              <a:t>願望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心想事成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那路逕是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地圖構思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重要執行力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省思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打破困境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/>
              <a:t>面對未來</a:t>
            </a:r>
          </a:p>
        </p:txBody>
      </p:sp>
      <p:pic>
        <p:nvPicPr>
          <p:cNvPr id="19460" name="Picture 4" descr="S-Stay-Current-ic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2214563"/>
            <a:ext cx="2447925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7252C0-3E20-4379-A9CD-073AFEFDAB7A}" type="slidenum">
              <a:rPr lang="en-US" altLang="zh-TW" smtClean="0">
                <a:latin typeface="Arial" charset="0"/>
                <a:ea typeface="新細明體" charset="-120"/>
              </a:rPr>
              <a:pPr/>
              <a:t>6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成功在心境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hlink"/>
                </a:solidFill>
              </a:rPr>
              <a:t>服務與事業</a:t>
            </a:r>
          </a:p>
          <a:p>
            <a:pPr eaLnBrk="1" hangingPunct="1"/>
            <a:r>
              <a:rPr lang="zh-TW" altLang="en-US" smtClean="0">
                <a:solidFill>
                  <a:srgbClr val="990000"/>
                </a:solidFill>
              </a:rPr>
              <a:t>努力與報酬</a:t>
            </a:r>
          </a:p>
          <a:p>
            <a:pPr eaLnBrk="1" hangingPunct="1"/>
            <a:r>
              <a:rPr lang="zh-TW" altLang="en-US" smtClean="0"/>
              <a:t>知識與工作</a:t>
            </a:r>
          </a:p>
          <a:p>
            <a:pPr eaLnBrk="1" hangingPunct="1"/>
            <a:r>
              <a:rPr lang="zh-TW" altLang="en-US" smtClean="0">
                <a:solidFill>
                  <a:srgbClr val="33CC33"/>
                </a:solidFill>
              </a:rPr>
              <a:t>態度與格局</a:t>
            </a:r>
          </a:p>
          <a:p>
            <a:pPr eaLnBrk="1" hangingPunct="1"/>
            <a:r>
              <a:rPr lang="zh-TW" altLang="en-US" smtClean="0"/>
              <a:t>技術與生存</a:t>
            </a:r>
          </a:p>
          <a:p>
            <a:pPr eaLnBrk="1" hangingPunct="1"/>
            <a:r>
              <a:rPr lang="zh-TW" altLang="en-US" smtClean="0">
                <a:solidFill>
                  <a:srgbClr val="33CC33"/>
                </a:solidFill>
              </a:rPr>
              <a:t>成就與生活</a:t>
            </a:r>
          </a:p>
          <a:p>
            <a:pPr eaLnBrk="1" hangingPunct="1"/>
            <a:r>
              <a:rPr lang="zh-TW" altLang="en-US" smtClean="0"/>
              <a:t>生命與虛實</a:t>
            </a:r>
          </a:p>
        </p:txBody>
      </p:sp>
      <p:pic>
        <p:nvPicPr>
          <p:cNvPr id="20484" name="Picture 4" descr="j02986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81413" y="1052513"/>
            <a:ext cx="48514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F14D8E-E082-41D5-B861-87A3E097EB18}" type="slidenum">
              <a:rPr lang="en-US" altLang="zh-TW" smtClean="0">
                <a:latin typeface="Arial" charset="0"/>
                <a:ea typeface="新細明體" charset="-120"/>
              </a:rPr>
              <a:pPr/>
              <a:t>7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2150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2636838"/>
          </a:xfrm>
        </p:spPr>
        <p:txBody>
          <a:bodyPr/>
          <a:lstStyle/>
          <a:p>
            <a:pPr eaLnBrk="1" hangingPunct="1"/>
            <a:r>
              <a:rPr lang="zh-TW" altLang="en-US" sz="6300" b="1" smtClean="0"/>
              <a:t>貳、工作趨勢</a:t>
            </a:r>
          </a:p>
        </p:txBody>
      </p:sp>
      <p:sp>
        <p:nvSpPr>
          <p:cNvPr id="2150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4632325"/>
            <a:ext cx="6400800" cy="625475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990000"/>
                </a:solidFill>
              </a:rPr>
              <a:t>你會如何如何</a:t>
            </a:r>
          </a:p>
        </p:txBody>
      </p:sp>
      <p:pic>
        <p:nvPicPr>
          <p:cNvPr id="21508" name="Picture 6" descr="j029889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4868863"/>
            <a:ext cx="1806575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9FC342-E204-40A3-89FC-1954D6949B14}" type="slidenum">
              <a:rPr lang="en-US" altLang="zh-TW" smtClean="0">
                <a:latin typeface="Arial" charset="0"/>
                <a:ea typeface="新細明體" charset="-120"/>
              </a:rPr>
              <a:pPr/>
              <a:t>8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3238"/>
            <a:ext cx="8229600" cy="914400"/>
          </a:xfrm>
        </p:spPr>
        <p:txBody>
          <a:bodyPr/>
          <a:lstStyle/>
          <a:p>
            <a:pPr eaLnBrk="1" hangingPunct="1"/>
            <a:r>
              <a:rPr lang="zh-TW" altLang="en-US" sz="3400" b="1" smtClean="0">
                <a:solidFill>
                  <a:srgbClr val="FF0000"/>
                </a:solidFill>
                <a:ea typeface="標楷體" pitchFamily="65" charset="-120"/>
              </a:rPr>
              <a:t>我們處在什麼樣的競爭環境</a:t>
            </a:r>
            <a:r>
              <a:rPr lang="en-US" altLang="zh-TW" sz="3400" b="1" smtClean="0">
                <a:solidFill>
                  <a:srgbClr val="FF0000"/>
                </a:solidFill>
                <a:ea typeface="標楷體" pitchFamily="65" charset="-120"/>
              </a:rPr>
              <a:t>?</a:t>
            </a:r>
            <a:endParaRPr lang="en-US" altLang="zh-TW" sz="3000" b="1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458200" cy="7620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ea typeface="標楷體" pitchFamily="65" charset="-120"/>
              </a:rPr>
              <a:t>過去十年，大專院校由</a:t>
            </a:r>
            <a:r>
              <a:rPr lang="en-US" altLang="zh-TW" b="1" smtClean="0">
                <a:solidFill>
                  <a:srgbClr val="FF0000"/>
                </a:solidFill>
                <a:ea typeface="標楷體" pitchFamily="65" charset="-120"/>
              </a:rPr>
              <a:t>123 </a:t>
            </a:r>
            <a:r>
              <a:rPr lang="zh-TW" altLang="en-US" b="1" smtClean="0">
                <a:ea typeface="標楷體" pitchFamily="65" charset="-120"/>
              </a:rPr>
              <a:t>所擴增至</a:t>
            </a:r>
            <a:r>
              <a:rPr lang="en-US" altLang="zh-TW" b="1" smtClean="0">
                <a:solidFill>
                  <a:srgbClr val="FF0000"/>
                </a:solidFill>
                <a:ea typeface="標楷體" pitchFamily="65" charset="-120"/>
              </a:rPr>
              <a:t>154</a:t>
            </a:r>
            <a:r>
              <a:rPr lang="zh-TW" altLang="en-US" b="1" smtClean="0">
                <a:ea typeface="標楷體" pitchFamily="65" charset="-120"/>
              </a:rPr>
              <a:t>所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b="1" smtClean="0">
                <a:ea typeface="標楷體" pitchFamily="65" charset="-120"/>
              </a:rPr>
              <a:t>　</a:t>
            </a:r>
            <a:r>
              <a:rPr lang="en-US" altLang="zh-TW" b="1" smtClean="0">
                <a:ea typeface="標楷體" pitchFamily="65" charset="-120"/>
              </a:rPr>
              <a:t>1991  </a:t>
            </a:r>
            <a:r>
              <a:rPr lang="zh-TW" altLang="en-US" b="1" smtClean="0">
                <a:ea typeface="標楷體" pitchFamily="65" charset="-120"/>
              </a:rPr>
              <a:t>大學</a:t>
            </a:r>
            <a:r>
              <a:rPr lang="en-US" altLang="zh-TW" b="1" smtClean="0">
                <a:ea typeface="標楷體" pitchFamily="65" charset="-120"/>
              </a:rPr>
              <a:t>21 </a:t>
            </a:r>
            <a:r>
              <a:rPr lang="zh-TW" altLang="en-US" b="1" smtClean="0">
                <a:ea typeface="標楷體" pitchFamily="65" charset="-120"/>
              </a:rPr>
              <a:t>學院</a:t>
            </a:r>
            <a:r>
              <a:rPr lang="en-US" altLang="zh-TW" b="1" smtClean="0">
                <a:ea typeface="標楷體" pitchFamily="65" charset="-120"/>
              </a:rPr>
              <a:t>29 </a:t>
            </a:r>
            <a:r>
              <a:rPr lang="zh-TW" altLang="en-US" b="1" smtClean="0">
                <a:ea typeface="標楷體" pitchFamily="65" charset="-120"/>
              </a:rPr>
              <a:t>專科</a:t>
            </a:r>
            <a:r>
              <a:rPr lang="en-US" altLang="zh-TW" b="1" smtClean="0">
                <a:ea typeface="標楷體" pitchFamily="65" charset="-120"/>
              </a:rPr>
              <a:t>73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b="1" smtClean="0">
                <a:ea typeface="標楷體" pitchFamily="65" charset="-120"/>
              </a:rPr>
              <a:t>    2001  </a:t>
            </a:r>
            <a:r>
              <a:rPr lang="zh-TW" altLang="en-US" b="1" smtClean="0">
                <a:ea typeface="標楷體" pitchFamily="65" charset="-120"/>
              </a:rPr>
              <a:t>大學</a:t>
            </a:r>
            <a:r>
              <a:rPr lang="en-US" altLang="zh-TW" b="1" smtClean="0">
                <a:ea typeface="標楷體" pitchFamily="65" charset="-120"/>
              </a:rPr>
              <a:t>57 </a:t>
            </a:r>
            <a:r>
              <a:rPr lang="zh-TW" altLang="en-US" b="1" smtClean="0">
                <a:ea typeface="標楷體" pitchFamily="65" charset="-120"/>
              </a:rPr>
              <a:t>學院</a:t>
            </a:r>
            <a:r>
              <a:rPr lang="en-US" altLang="zh-TW" b="1" smtClean="0">
                <a:ea typeface="標楷體" pitchFamily="65" charset="-120"/>
              </a:rPr>
              <a:t>78 </a:t>
            </a:r>
            <a:r>
              <a:rPr lang="zh-TW" altLang="en-US" b="1" smtClean="0">
                <a:ea typeface="標楷體" pitchFamily="65" charset="-120"/>
              </a:rPr>
              <a:t>專科</a:t>
            </a:r>
            <a:r>
              <a:rPr lang="en-US" altLang="zh-TW" b="1" smtClean="0">
                <a:ea typeface="標楷體" pitchFamily="65" charset="-120"/>
              </a:rPr>
              <a:t>19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685800" y="3657600"/>
            <a:ext cx="8458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zh-TW" altLang="en-US" sz="3200" b="1">
                <a:latin typeface="Times New Roman" pitchFamily="18" charset="0"/>
                <a:ea typeface="標楷體" pitchFamily="65" charset="-120"/>
              </a:rPr>
              <a:t>平均每一天，誕生</a:t>
            </a:r>
            <a:r>
              <a:rPr lang="zh-TW" altLang="en-US" sz="32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32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4 </a:t>
            </a:r>
            <a:r>
              <a:rPr lang="zh-TW" altLang="en-US" sz="3200" b="1">
                <a:latin typeface="Times New Roman" pitchFamily="18" charset="0"/>
                <a:ea typeface="標楷體" pitchFamily="65" charset="-120"/>
              </a:rPr>
              <a:t>個新科博士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(1501</a:t>
            </a:r>
            <a:r>
              <a:rPr lang="zh-TW" altLang="en-US" sz="3200" b="1">
                <a:latin typeface="Times New Roman" pitchFamily="18" charset="0"/>
                <a:ea typeface="標楷體" pitchFamily="65" charset="-120"/>
              </a:rPr>
              <a:t>人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2800" b="1">
              <a:solidFill>
                <a:schemeClr val="accent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685800" y="4419600"/>
            <a:ext cx="8458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zh-TW" altLang="en-US" sz="3200" b="1">
                <a:latin typeface="Times New Roman" pitchFamily="18" charset="0"/>
                <a:ea typeface="標楷體" pitchFamily="65" charset="-120"/>
              </a:rPr>
              <a:t>平均每小時，產出 </a:t>
            </a:r>
            <a:r>
              <a:rPr lang="en-US" altLang="zh-TW" sz="32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2.95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3200" b="1">
                <a:latin typeface="Times New Roman" pitchFamily="18" charset="0"/>
                <a:ea typeface="標楷體" pitchFamily="65" charset="-120"/>
              </a:rPr>
              <a:t>個碩士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(25900</a:t>
            </a:r>
            <a:r>
              <a:rPr lang="zh-TW" altLang="en-US" sz="3200" b="1">
                <a:latin typeface="Times New Roman" pitchFamily="18" charset="0"/>
                <a:ea typeface="標楷體" pitchFamily="65" charset="-120"/>
              </a:rPr>
              <a:t>人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)</a:t>
            </a:r>
            <a:endParaRPr lang="en-US" altLang="zh-TW" sz="3200" b="1">
              <a:solidFill>
                <a:schemeClr val="accent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685800" y="5181600"/>
            <a:ext cx="8229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zh-TW" altLang="en-US" sz="3200" b="1">
                <a:latin typeface="Times New Roman" pitchFamily="18" charset="0"/>
                <a:ea typeface="標楷體" pitchFamily="65" charset="-120"/>
              </a:rPr>
              <a:t>平均每分鐘，製造 </a:t>
            </a:r>
            <a:r>
              <a:rPr lang="en-US" altLang="zh-TW" sz="32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0.5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3200" b="1">
                <a:latin typeface="Times New Roman" pitchFamily="18" charset="0"/>
                <a:ea typeface="標楷體" pitchFamily="65" charset="-120"/>
              </a:rPr>
              <a:t>個大專生</a:t>
            </a:r>
          </a:p>
          <a:p>
            <a:pPr marL="342900" indent="-342900">
              <a:spcBef>
                <a:spcPct val="20000"/>
              </a:spcBef>
            </a:pPr>
            <a:r>
              <a:rPr lang="zh-TW" altLang="en-US" sz="3200" b="1">
                <a:latin typeface="Times New Roman" pitchFamily="18" charset="0"/>
                <a:ea typeface="標楷體" pitchFamily="65" charset="-120"/>
              </a:rPr>
              <a:t>    專科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(123317</a:t>
            </a:r>
            <a:r>
              <a:rPr lang="zh-TW" altLang="en-US" sz="3200" b="1">
                <a:latin typeface="Times New Roman" pitchFamily="18" charset="0"/>
                <a:ea typeface="標楷體" pitchFamily="65" charset="-120"/>
              </a:rPr>
              <a:t>人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) </a:t>
            </a:r>
            <a:r>
              <a:rPr lang="zh-TW" altLang="en-US" sz="3200" b="1">
                <a:latin typeface="Times New Roman" pitchFamily="18" charset="0"/>
                <a:ea typeface="標楷體" pitchFamily="65" charset="-120"/>
              </a:rPr>
              <a:t>大學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(146166</a:t>
            </a:r>
            <a:r>
              <a:rPr lang="zh-TW" altLang="en-US" sz="3200" b="1">
                <a:latin typeface="Times New Roman" pitchFamily="18" charset="0"/>
                <a:ea typeface="標楷體" pitchFamily="65" charset="-120"/>
              </a:rPr>
              <a:t>人</a:t>
            </a:r>
            <a:r>
              <a:rPr lang="en-US" altLang="zh-TW" sz="3200" b="1"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  <p:bldP spid="41988" grpId="0" autoUpdateAnimBg="0"/>
      <p:bldP spid="41989" grpId="0" autoUpdateAnimBg="0"/>
      <p:bldP spid="4199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632C5B-36D5-44EA-BD83-F9450B259B94}" type="slidenum">
              <a:rPr lang="en-US" altLang="zh-TW" smtClean="0">
                <a:latin typeface="Arial" charset="0"/>
                <a:ea typeface="新細明體" charset="-120"/>
              </a:rPr>
              <a:pPr/>
              <a:t>9</a:t>
            </a:fld>
            <a:endParaRPr lang="en-US" altLang="zh-TW" smtClean="0">
              <a:latin typeface="Arial" charset="0"/>
              <a:ea typeface="新細明體" charset="-12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你準備好了嗎？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知識</a:t>
            </a:r>
          </a:p>
          <a:p>
            <a:pPr eaLnBrk="1" hangingPunct="1"/>
            <a:r>
              <a:rPr lang="zh-TW" altLang="en-US" smtClean="0"/>
              <a:t>技能</a:t>
            </a:r>
          </a:p>
          <a:p>
            <a:pPr eaLnBrk="1" hangingPunct="1"/>
            <a:r>
              <a:rPr lang="zh-TW" altLang="en-US" smtClean="0"/>
              <a:t>態度</a:t>
            </a:r>
          </a:p>
        </p:txBody>
      </p:sp>
      <p:pic>
        <p:nvPicPr>
          <p:cNvPr id="23556" name="Picture 4" descr="j029958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2516188"/>
            <a:ext cx="1827213" cy="182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433</TotalTime>
  <Words>1854</Words>
  <Application>Microsoft Office PowerPoint</Application>
  <PresentationFormat>如螢幕大小 (4:3)</PresentationFormat>
  <Paragraphs>291</Paragraphs>
  <Slides>35</Slides>
  <Notes>2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簡報設計範本</vt:lpstr>
      </vt:variant>
      <vt:variant>
        <vt:i4>2</vt:i4>
      </vt:variant>
      <vt:variant>
        <vt:lpstr>內嵌 OLE 伺服程式</vt:lpstr>
      </vt:variant>
      <vt:variant>
        <vt:i4>4</vt:i4>
      </vt:variant>
      <vt:variant>
        <vt:lpstr>投影片標題</vt:lpstr>
      </vt:variant>
      <vt:variant>
        <vt:i4>35</vt:i4>
      </vt:variant>
    </vt:vector>
  </HeadingPairs>
  <TitlesOfParts>
    <vt:vector size="48" baseType="lpstr">
      <vt:lpstr>Arial</vt:lpstr>
      <vt:lpstr>新細明體</vt:lpstr>
      <vt:lpstr>Wingdings</vt:lpstr>
      <vt:lpstr>Times New Roman</vt:lpstr>
      <vt:lpstr>華康POP1體W5</vt:lpstr>
      <vt:lpstr>標楷體</vt:lpstr>
      <vt:lpstr>Wingdings 3</vt:lpstr>
      <vt:lpstr>Watermark</vt:lpstr>
      <vt:lpstr>Watermark</vt:lpstr>
      <vt:lpstr>工作表</vt:lpstr>
      <vt:lpstr>Clip</vt:lpstr>
      <vt:lpstr>Chart</vt:lpstr>
      <vt:lpstr>多媒體項目</vt:lpstr>
      <vt:lpstr>現代大學生對於三創的對話 </vt:lpstr>
      <vt:lpstr>簡介</vt:lpstr>
      <vt:lpstr>大綱</vt:lpstr>
      <vt:lpstr>創業精神分享經驗談</vt:lpstr>
      <vt:lpstr>夢想與事實</vt:lpstr>
      <vt:lpstr>成功在心境</vt:lpstr>
      <vt:lpstr>貳、工作趨勢</vt:lpstr>
      <vt:lpstr>我們處在什麼樣的競爭環境?</vt:lpstr>
      <vt:lpstr>你準備好了嗎？</vt:lpstr>
      <vt:lpstr>就將邁入社會工作趨勢</vt:lpstr>
      <vt:lpstr>商業---運籌管理人</vt:lpstr>
      <vt:lpstr>企業e化---管理師</vt:lpstr>
      <vt:lpstr>公職</vt:lpstr>
      <vt:lpstr>其他相關</vt:lpstr>
      <vt:lpstr>參、對就業市場認識 </vt:lpstr>
      <vt:lpstr>投影片 16</vt:lpstr>
      <vt:lpstr>投影片 17</vt:lpstr>
      <vt:lpstr>投影片 18</vt:lpstr>
      <vt:lpstr>投影片 19</vt:lpstr>
      <vt:lpstr>投影片 20</vt:lpstr>
      <vt:lpstr>創業及工作</vt:lpstr>
      <vt:lpstr>工作意涵</vt:lpstr>
      <vt:lpstr>工作意涵</vt:lpstr>
      <vt:lpstr>工作價值</vt:lpstr>
      <vt:lpstr>投影片 25</vt:lpstr>
      <vt:lpstr>投影片 26</vt:lpstr>
      <vt:lpstr>投影片 27</vt:lpstr>
      <vt:lpstr>投影片 28</vt:lpstr>
      <vt:lpstr>職涯發展 v. 終生學習</vt:lpstr>
      <vt:lpstr>你是搶手人才嗎? 企業看工作人－專業競爭力</vt:lpstr>
      <vt:lpstr>別人不做的事就是機會所在(一)</vt:lpstr>
      <vt:lpstr>別人不做的事就是機會所在(二)</vt:lpstr>
      <vt:lpstr>肆、分享</vt:lpstr>
      <vt:lpstr>謝謝聆聽</vt:lpstr>
      <vt:lpstr>投影片 35</vt:lpstr>
    </vt:vector>
  </TitlesOfParts>
  <Company> 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工管人的未來 就業趨勢</dc:title>
  <dc:creator>CHU</dc:creator>
  <cp:lastModifiedBy>Lo</cp:lastModifiedBy>
  <cp:revision>15</cp:revision>
  <dcterms:created xsi:type="dcterms:W3CDTF">2008-04-13T11:55:04Z</dcterms:created>
  <dcterms:modified xsi:type="dcterms:W3CDTF">2015-09-24T05:18:15Z</dcterms:modified>
</cp:coreProperties>
</file>