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3"/>
  </p:notesMasterIdLst>
  <p:sldIdLst>
    <p:sldId id="256" r:id="rId2"/>
    <p:sldId id="266" r:id="rId3"/>
    <p:sldId id="267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72" r:id="rId17"/>
    <p:sldId id="275" r:id="rId18"/>
    <p:sldId id="276" r:id="rId19"/>
    <p:sldId id="277" r:id="rId20"/>
    <p:sldId id="278" r:id="rId21"/>
    <p:sldId id="280" r:id="rId22"/>
    <p:sldId id="284" r:id="rId23"/>
    <p:sldId id="285" r:id="rId24"/>
    <p:sldId id="286" r:id="rId25"/>
    <p:sldId id="346" r:id="rId26"/>
    <p:sldId id="348" r:id="rId27"/>
    <p:sldId id="349" r:id="rId28"/>
    <p:sldId id="342" r:id="rId29"/>
    <p:sldId id="343" r:id="rId30"/>
    <p:sldId id="350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51" r:id="rId6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33A40-F1AB-4979-9679-2FB4D9DC099B}" type="datetimeFigureOut">
              <a:rPr lang="zh-TW" altLang="en-US" smtClean="0"/>
              <a:t>2013/10/21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7DB9F-EB03-44ED-ADCC-621A5AAD8C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539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6D7260-0248-4460-990F-D6F812F7EBDC}" type="slidenum">
              <a:rPr lang="en-US" altLang="zh-TW"/>
              <a:pPr/>
              <a:t>25</a:t>
            </a:fld>
            <a:endParaRPr lang="en-US" altLang="zh-TW"/>
          </a:p>
        </p:txBody>
      </p:sp>
      <p:sp>
        <p:nvSpPr>
          <p:cNvPr id="5222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292225" y="800100"/>
            <a:ext cx="4273550" cy="3205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90600" y="4343400"/>
            <a:ext cx="4875213" cy="4283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6CEE9-15D3-489F-9DF7-80B9DFDAB2D3}" type="slidenum">
              <a:rPr lang="en-US" altLang="zh-TW"/>
              <a:pPr/>
              <a:t>26</a:t>
            </a:fld>
            <a:endParaRPr lang="en-US" altLang="zh-TW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886200" y="8683625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kumimoji="0" lang="en-US" altLang="en-US" sz="1000" i="1">
                <a:cs typeface="Times New Roman (Hebrew)" pitchFamily="26" charset="-79"/>
              </a:rPr>
              <a:t>7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886200" y="8683625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eaLnBrk="0" hangingPunct="0"/>
            <a:r>
              <a:rPr kumimoji="0" lang="en-US" altLang="en-US" sz="1000" i="1">
                <a:cs typeface="Times New Roman (Hebrew)" pitchFamily="26" charset="-79"/>
              </a:rPr>
              <a:t>7</a:t>
            </a: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8683625"/>
            <a:ext cx="29702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4282" name="Rectangle 10"/>
          <p:cNvSpPr>
            <a:spLocks noChangeArrowheads="1"/>
          </p:cNvSpPr>
          <p:nvPr>
            <p:ph type="sldImg"/>
          </p:nvPr>
        </p:nvSpPr>
        <p:spPr bwMode="auto">
          <a:xfrm>
            <a:off x="1293813" y="798513"/>
            <a:ext cx="4271962" cy="32035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83" name="Rectangle 11"/>
          <p:cNvSpPr>
            <a:spLocks noChangeArrowheads="1"/>
          </p:cNvSpPr>
          <p:nvPr>
            <p:ph type="body" idx="1"/>
          </p:nvPr>
        </p:nvSpPr>
        <p:spPr bwMode="auto">
          <a:xfrm>
            <a:off x="912813" y="4344988"/>
            <a:ext cx="5032375" cy="3852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3C006-37F0-42EC-8628-53C7EE083A0F}" type="slidenum">
              <a:rPr lang="en-US" altLang="zh-TW"/>
              <a:pPr/>
              <a:t>58</a:t>
            </a:fld>
            <a:endParaRPr lang="en-US" altLang="zh-TW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39C3F-4BA6-45E9-BB68-6556E9471CAB}" type="slidenum">
              <a:rPr lang="en-US" altLang="zh-TW"/>
              <a:pPr/>
              <a:t>59</a:t>
            </a:fld>
            <a:endParaRPr lang="en-US" altLang="zh-TW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3C006-37F0-42EC-8628-53C7EE083A0F}" type="slidenum">
              <a:rPr lang="en-US" altLang="zh-TW"/>
              <a:pPr/>
              <a:t>60</a:t>
            </a:fld>
            <a:endParaRPr lang="en-US" altLang="zh-TW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02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點陣圖影像" r:id="rId3" imgW="9752381" imgH="7314286" progId="PBrush">
                  <p:embed/>
                </p:oleObj>
              </mc:Choice>
              <mc:Fallback>
                <p:oleObj name="點陣圖影像" r:id="rId3" imgW="9752381" imgH="731428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60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600" b="1"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A5DD0E-8100-46BF-8BF3-5FDE5DAC3159}" type="datetimeFigureOut">
              <a:rPr lang="zh-TW" altLang="en-US" smtClean="0"/>
              <a:t>2013/10/21</a:t>
            </a:fld>
            <a:endParaRPr lang="zh-TW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7503A-4D31-4936-A742-5F4BAEF840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7AD98-C244-40D2-B928-7A8A2C6B0F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762000"/>
            <a:ext cx="1943100" cy="533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762000"/>
            <a:ext cx="5676900" cy="533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12E76-E3AB-4ACB-9B13-D5AB733638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標題，文字及多媒體項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3962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媒體版面配置區 3"/>
          <p:cNvSpPr>
            <a:spLocks noGrp="1"/>
          </p:cNvSpPr>
          <p:nvPr>
            <p:ph type="media" sz="half" idx="2"/>
          </p:nvPr>
        </p:nvSpPr>
        <p:spPr>
          <a:xfrm>
            <a:off x="4648200" y="2057400"/>
            <a:ext cx="3810000" cy="3962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773249-21B2-47F5-B2EF-3CBCFD2347B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1727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2057400"/>
            <a:ext cx="8229600" cy="4068763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 dirty="0" smtClean="0"/>
              <a:t>按一下圖示以新增圖表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B34E5D-A49B-4E37-97BB-7006CB3D368D}" type="datetimeFigureOut">
              <a:rPr lang="zh-TW" altLang="en-US" smtClean="0"/>
              <a:pPr/>
              <a:t>2013/10/21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591CB3-6EF1-423D-8BBA-9CDCFD0DC2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55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59436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76C49-B992-42FC-8DA3-0387CFB992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9F1F-7198-4C61-92F2-FCF643153B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2771-3984-43F8-9273-304FCA9CA6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6386B-901B-4974-9ACA-76CA56816F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1E17A-297D-4C1A-8C89-05D1F32892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923C4-46C4-47B7-A155-2AB0984AA2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8F8AC-D728-4A29-8E6B-491EA0783C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22067-9513-4EB2-A7A2-E9A9C285CC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新細明體" pitchFamily="18" charset="-120"/>
              </a:defRPr>
            </a:lvl1pPr>
          </a:lstStyle>
          <a:p>
            <a:pPr>
              <a:defRPr/>
            </a:pPr>
            <a:fld id="{B677DCC2-AE25-409E-9C19-2EEFE4E421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imes New Roman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02.Presentation\montage-kl.av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D:\01.eM-Power\03Robcad\Case%20Study\ML%236_robcad_trace.mpg" TargetMode="External"/><Relationship Id="rId1" Type="http://schemas.openxmlformats.org/officeDocument/2006/relationships/video" Target="file:///D:\01.eM-Power\03Robcad\Case%20Study\ML%236_robot_trace.mpg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72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生產管理之系統模擬績效分析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zh-TW" dirty="0"/>
              <a:t>皮托</a:t>
            </a:r>
            <a:r>
              <a:rPr lang="zh-TW" altLang="zh-TW" dirty="0" smtClean="0"/>
              <a:t>科技</a:t>
            </a:r>
            <a:r>
              <a:rPr lang="zh-TW" altLang="en-US" dirty="0" smtClean="0"/>
              <a:t>股份有限公司</a:t>
            </a:r>
            <a:endParaRPr lang="en-US" altLang="zh-TW" dirty="0"/>
          </a:p>
          <a:p>
            <a:r>
              <a:rPr lang="zh-TW" altLang="en-US" dirty="0" smtClean="0"/>
              <a:t>黃家祚 </a:t>
            </a:r>
            <a:r>
              <a:rPr lang="zh-TW" altLang="zh-TW" dirty="0" smtClean="0"/>
              <a:t>技術</a:t>
            </a:r>
            <a:r>
              <a:rPr lang="zh-TW" altLang="zh-TW" dirty="0"/>
              <a:t>經理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860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模擬的本質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343775" cy="1358900"/>
          </a:xfrm>
        </p:spPr>
        <p:txBody>
          <a:bodyPr/>
          <a:lstStyle/>
          <a:p>
            <a:pPr marL="476250" indent="-476250">
              <a:buFontTx/>
              <a:buNone/>
            </a:pPr>
            <a:r>
              <a:rPr lang="zh-TW" altLang="en-US" sz="3200">
                <a:ea typeface="標楷體" pitchFamily="65" charset="-120"/>
              </a:rPr>
              <a:t>模擬</a:t>
            </a:r>
            <a:r>
              <a:rPr lang="zh-TW" altLang="en-US">
                <a:ea typeface="標楷體" pitchFamily="65" charset="-120"/>
              </a:rPr>
              <a:t>為一</a:t>
            </a:r>
            <a:r>
              <a:rPr lang="zh-TW" altLang="en-US" u="sng">
                <a:ea typeface="標楷體" pitchFamily="65" charset="-120"/>
              </a:rPr>
              <a:t>評估式模式</a:t>
            </a:r>
            <a:r>
              <a:rPr lang="en-US" altLang="zh-TW" u="sng">
                <a:ea typeface="標楷體" pitchFamily="65" charset="-120"/>
              </a:rPr>
              <a:t>(Evaluative Model)</a:t>
            </a:r>
            <a:r>
              <a:rPr lang="zh-TW" altLang="en-US">
                <a:ea typeface="標楷體" pitchFamily="65" charset="-120"/>
              </a:rPr>
              <a:t>，</a:t>
            </a:r>
            <a:r>
              <a:rPr lang="zh-TW" altLang="zh-TW">
                <a:ea typeface="標楷體" pitchFamily="65" charset="-120"/>
              </a:rPr>
              <a:t>而非求得</a:t>
            </a:r>
            <a:r>
              <a:rPr lang="zh-TW" altLang="zh-TW" u="sng">
                <a:ea typeface="標楷體" pitchFamily="65" charset="-120"/>
              </a:rPr>
              <a:t>最佳化模式(</a:t>
            </a:r>
            <a:r>
              <a:rPr lang="en-US" altLang="zh-TW" u="sng">
                <a:ea typeface="標楷體" pitchFamily="65" charset="-120"/>
              </a:rPr>
              <a:t>Optimal Model)</a:t>
            </a:r>
            <a:endParaRPr lang="en-US" altLang="zh-TW">
              <a:ea typeface="標楷體" pitchFamily="65" charset="-120"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6CC003-292F-49CB-81CB-821889878D37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3200400" y="4191000"/>
            <a:ext cx="2438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>
                <a:ea typeface="標楷體" pitchFamily="65" charset="-120"/>
              </a:rPr>
              <a:t>系統模擬模式</a:t>
            </a:r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1066800" y="4114800"/>
            <a:ext cx="106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>
                <a:ea typeface="標楷體" pitchFamily="65" charset="-120"/>
              </a:rPr>
              <a:t>決策</a:t>
            </a:r>
          </a:p>
          <a:p>
            <a:r>
              <a:rPr lang="zh-TW" altLang="en-US">
                <a:ea typeface="標楷體" pitchFamily="65" charset="-120"/>
              </a:rPr>
              <a:t>參數</a:t>
            </a:r>
          </a:p>
        </p:txBody>
      </p:sp>
      <p:sp>
        <p:nvSpPr>
          <p:cNvPr id="360454" name="Rectangle 6"/>
          <p:cNvSpPr>
            <a:spLocks noChangeArrowheads="1"/>
          </p:cNvSpPr>
          <p:nvPr/>
        </p:nvSpPr>
        <p:spPr bwMode="auto">
          <a:xfrm>
            <a:off x="7086600" y="4191000"/>
            <a:ext cx="106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>
                <a:ea typeface="標楷體" pitchFamily="65" charset="-120"/>
              </a:rPr>
              <a:t>系統</a:t>
            </a:r>
          </a:p>
          <a:p>
            <a:r>
              <a:rPr lang="zh-TW" altLang="en-US">
                <a:ea typeface="標楷體" pitchFamily="65" charset="-120"/>
              </a:rPr>
              <a:t>績效</a:t>
            </a:r>
          </a:p>
        </p:txBody>
      </p:sp>
      <p:sp>
        <p:nvSpPr>
          <p:cNvPr id="360455" name="Rectangle 7"/>
          <p:cNvSpPr>
            <a:spLocks noChangeArrowheads="1"/>
          </p:cNvSpPr>
          <p:nvPr/>
        </p:nvSpPr>
        <p:spPr bwMode="auto">
          <a:xfrm>
            <a:off x="3924300" y="3276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>
                <a:ea typeface="標楷體" pitchFamily="65" charset="-120"/>
              </a:rPr>
              <a:t>假設</a:t>
            </a:r>
            <a:endParaRPr lang="zh-TW" altLang="en-US"/>
          </a:p>
        </p:txBody>
      </p:sp>
      <p:cxnSp>
        <p:nvCxnSpPr>
          <p:cNvPr id="360456" name="AutoShape 8"/>
          <p:cNvCxnSpPr>
            <a:cxnSpLocks noChangeShapeType="1"/>
            <a:stCxn id="360455" idx="2"/>
            <a:endCxn id="360452" idx="0"/>
          </p:cNvCxnSpPr>
          <p:nvPr/>
        </p:nvCxnSpPr>
        <p:spPr bwMode="auto">
          <a:xfrm>
            <a:off x="4419600" y="3733800"/>
            <a:ext cx="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0457" name="AutoShape 9"/>
          <p:cNvCxnSpPr>
            <a:cxnSpLocks noChangeShapeType="1"/>
            <a:stCxn id="360453" idx="3"/>
            <a:endCxn id="360452" idx="1"/>
          </p:cNvCxnSpPr>
          <p:nvPr/>
        </p:nvCxnSpPr>
        <p:spPr bwMode="auto">
          <a:xfrm>
            <a:off x="2133600" y="4610100"/>
            <a:ext cx="1066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0458" name="AutoShape 10"/>
          <p:cNvCxnSpPr>
            <a:cxnSpLocks noChangeShapeType="1"/>
            <a:stCxn id="360452" idx="3"/>
            <a:endCxn id="360454" idx="1"/>
          </p:cNvCxnSpPr>
          <p:nvPr/>
        </p:nvCxnSpPr>
        <p:spPr bwMode="auto">
          <a:xfrm>
            <a:off x="5638800" y="4610100"/>
            <a:ext cx="1447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0459" name="Rectangle 11"/>
          <p:cNvSpPr>
            <a:spLocks noChangeArrowheads="1"/>
          </p:cNvSpPr>
          <p:nvPr/>
        </p:nvSpPr>
        <p:spPr bwMode="auto">
          <a:xfrm>
            <a:off x="4114800" y="5867400"/>
            <a:ext cx="91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>
                <a:ea typeface="標楷體" pitchFamily="65" charset="-120"/>
              </a:rPr>
              <a:t>回饋</a:t>
            </a:r>
          </a:p>
        </p:txBody>
      </p:sp>
      <p:cxnSp>
        <p:nvCxnSpPr>
          <p:cNvPr id="360460" name="AutoShape 12"/>
          <p:cNvCxnSpPr>
            <a:cxnSpLocks noChangeShapeType="1"/>
            <a:stCxn id="360454" idx="2"/>
            <a:endCxn id="360459" idx="3"/>
          </p:cNvCxnSpPr>
          <p:nvPr/>
        </p:nvCxnSpPr>
        <p:spPr bwMode="auto">
          <a:xfrm rot="5400000">
            <a:off x="5772150" y="4286250"/>
            <a:ext cx="1104900" cy="25908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0461" name="AutoShape 13"/>
          <p:cNvCxnSpPr>
            <a:cxnSpLocks noChangeShapeType="1"/>
            <a:stCxn id="360459" idx="1"/>
            <a:endCxn id="360453" idx="2"/>
          </p:cNvCxnSpPr>
          <p:nvPr/>
        </p:nvCxnSpPr>
        <p:spPr bwMode="auto">
          <a:xfrm rot="10800000">
            <a:off x="1600200" y="5105400"/>
            <a:ext cx="2514600" cy="10287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3152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effectLst>
                  <a:outerShdw blurRad="38100" dist="38100" dir="2700000" algn="tl">
                    <a:srgbClr val="C0C0C0"/>
                  </a:outerShdw>
                </a:effectLst>
              </a:rPr>
              <a:t>為何需要模擬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idx="1"/>
          </p:nvPr>
        </p:nvSpPr>
        <p:spPr>
          <a:xfrm>
            <a:off x="577850" y="1905000"/>
            <a:ext cx="8420100" cy="43434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實際的系統還未存在</a:t>
            </a:r>
          </a:p>
          <a:p>
            <a:pPr lvl="1"/>
            <a:r>
              <a:rPr lang="zh-TW" altLang="en-US">
                <a:ea typeface="標楷體" pitchFamily="65" charset="-120"/>
              </a:rPr>
              <a:t>建構未來的飛機場</a:t>
            </a:r>
          </a:p>
          <a:p>
            <a:r>
              <a:rPr lang="zh-TW" altLang="en-US">
                <a:ea typeface="標楷體" pitchFamily="65" charset="-120"/>
              </a:rPr>
              <a:t>實際的系統已經存在</a:t>
            </a:r>
          </a:p>
          <a:p>
            <a:pPr lvl="1"/>
            <a:r>
              <a:rPr lang="zh-TW" altLang="en-US">
                <a:ea typeface="標楷體" pitchFamily="65" charset="-120"/>
              </a:rPr>
              <a:t>修改工廠的製造流程</a:t>
            </a:r>
          </a:p>
          <a:p>
            <a:r>
              <a:rPr lang="zh-TW" altLang="en-US">
                <a:ea typeface="標楷體" pitchFamily="65" charset="-120"/>
              </a:rPr>
              <a:t>分析或預測複雜處理行為</a:t>
            </a:r>
          </a:p>
          <a:p>
            <a:pPr lvl="1"/>
            <a:r>
              <a:rPr lang="zh-TW" altLang="en-US">
                <a:ea typeface="標楷體" pitchFamily="65" charset="-120"/>
              </a:rPr>
              <a:t>生產線上的動態排程問題</a:t>
            </a:r>
          </a:p>
          <a:p>
            <a:r>
              <a:rPr lang="zh-TW" altLang="en-US">
                <a:ea typeface="標楷體" pitchFamily="65" charset="-120"/>
              </a:rPr>
              <a:t>數學模式無法提供分析或數值解</a:t>
            </a:r>
          </a:p>
          <a:p>
            <a:pPr lvl="1"/>
            <a:r>
              <a:rPr lang="zh-TW" altLang="en-US">
                <a:ea typeface="標楷體" pitchFamily="65" charset="-120"/>
              </a:rPr>
              <a:t>指數分配的多個服務者且等候有限的問題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0DF2A4-50F3-4B77-9F7A-F50C74C8FE31}" type="slidenum">
              <a:rPr lang="en-US" altLang="zh-TW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9196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模擬的角色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idx="1"/>
          </p:nvPr>
        </p:nvSpPr>
        <p:spPr>
          <a:xfrm>
            <a:off x="577850" y="1600200"/>
            <a:ext cx="7651750" cy="44577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解說</a:t>
            </a:r>
            <a:r>
              <a:rPr lang="en-US" altLang="zh-TW">
                <a:ea typeface="標楷體" pitchFamily="65" charset="-120"/>
              </a:rPr>
              <a:t>(Explanatory devices)</a:t>
            </a:r>
          </a:p>
          <a:p>
            <a:pPr lvl="1"/>
            <a:r>
              <a:rPr lang="zh-TW" altLang="zh-TW">
                <a:ea typeface="標楷體" pitchFamily="65" charset="-120"/>
              </a:rPr>
              <a:t>用來定義或詮釋一個系統流程行為</a:t>
            </a:r>
          </a:p>
          <a:p>
            <a:r>
              <a:rPr lang="zh-TW" altLang="zh-TW">
                <a:ea typeface="標楷體" pitchFamily="65" charset="-120"/>
              </a:rPr>
              <a:t>設計評估(</a:t>
            </a:r>
            <a:r>
              <a:rPr lang="en-US" altLang="zh-TW">
                <a:ea typeface="標楷體" pitchFamily="65" charset="-120"/>
              </a:rPr>
              <a:t>Design assessors)</a:t>
            </a:r>
          </a:p>
          <a:p>
            <a:pPr lvl="1"/>
            <a:r>
              <a:rPr lang="zh-TW" altLang="zh-TW">
                <a:ea typeface="標楷體" pitchFamily="65" charset="-120"/>
              </a:rPr>
              <a:t>評估不同的建議性方案</a:t>
            </a:r>
          </a:p>
          <a:p>
            <a:r>
              <a:rPr lang="zh-TW" altLang="zh-TW">
                <a:ea typeface="標楷體" pitchFamily="65" charset="-120"/>
              </a:rPr>
              <a:t>分析(</a:t>
            </a:r>
            <a:r>
              <a:rPr lang="en-US" altLang="zh-TW">
                <a:ea typeface="標楷體" pitchFamily="65" charset="-120"/>
              </a:rPr>
              <a:t>Analysis vehicles)</a:t>
            </a:r>
          </a:p>
          <a:p>
            <a:pPr lvl="1"/>
            <a:r>
              <a:rPr lang="zh-TW" altLang="zh-TW">
                <a:ea typeface="標楷體" pitchFamily="65" charset="-120"/>
              </a:rPr>
              <a:t>分析影響系統行為的重要因子</a:t>
            </a:r>
          </a:p>
          <a:p>
            <a:r>
              <a:rPr lang="zh-TW" altLang="zh-TW">
                <a:ea typeface="標楷體" pitchFamily="65" charset="-120"/>
              </a:rPr>
              <a:t>預測(</a:t>
            </a:r>
            <a:r>
              <a:rPr lang="en-US" altLang="zh-TW">
                <a:ea typeface="標楷體" pitchFamily="65" charset="-120"/>
              </a:rPr>
              <a:t>Predictors)</a:t>
            </a:r>
          </a:p>
          <a:p>
            <a:pPr lvl="1"/>
            <a:r>
              <a:rPr lang="zh-TW" altLang="en-US">
                <a:ea typeface="標楷體" pitchFamily="65" charset="-120"/>
              </a:rPr>
              <a:t>用來預期可能發生的狀況以規劃未來發展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352D7E-F332-467D-B199-81C569282289}" type="slidenum">
              <a:rPr lang="en-US" altLang="zh-TW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8617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模擬種類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>
                <a:ea typeface="標楷體" pitchFamily="65" charset="-120"/>
              </a:rPr>
              <a:t>產品模擬</a:t>
            </a:r>
          </a:p>
          <a:p>
            <a:r>
              <a:rPr lang="zh-TW" altLang="en-US" sz="2800">
                <a:ea typeface="標楷體" pitchFamily="65" charset="-120"/>
              </a:rPr>
              <a:t>空間模擬</a:t>
            </a:r>
          </a:p>
          <a:p>
            <a:r>
              <a:rPr lang="zh-TW" altLang="en-US" sz="2800">
                <a:ea typeface="標楷體" pitchFamily="65" charset="-120"/>
              </a:rPr>
              <a:t>概念模擬</a:t>
            </a:r>
          </a:p>
          <a:p>
            <a:endParaRPr lang="zh-TW" altLang="en-US" sz="2800">
              <a:ea typeface="標楷體" pitchFamily="65" charset="-120"/>
            </a:endParaRPr>
          </a:p>
          <a:p>
            <a:endParaRPr lang="en-US" altLang="zh-TW" sz="2800">
              <a:ea typeface="標楷體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511D3A-0262-4825-9347-789C0BB7D320}" type="slidenum">
              <a:rPr lang="en-US" altLang="zh-TW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37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5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D6E04E2-1302-42E2-BE3D-DFAA67726417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3696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7200" b="0"/>
              <a:t>產品模擬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zh-TW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024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13EAA-5EAE-437A-BCEE-B1DA7C9BFB34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/>
              <a:t>組裝次序模擬</a:t>
            </a:r>
            <a:endParaRPr lang="de-DE" sz="4800" dirty="0"/>
          </a:p>
        </p:txBody>
      </p:sp>
      <p:grpSp>
        <p:nvGrpSpPr>
          <p:cNvPr id="365571" name="Group 3"/>
          <p:cNvGrpSpPr>
            <a:grpSpLocks/>
          </p:cNvGrpSpPr>
          <p:nvPr/>
        </p:nvGrpSpPr>
        <p:grpSpPr bwMode="auto">
          <a:xfrm>
            <a:off x="685800" y="1752600"/>
            <a:ext cx="7883525" cy="715963"/>
            <a:chOff x="864" y="3552"/>
            <a:chExt cx="4128" cy="671"/>
          </a:xfrm>
        </p:grpSpPr>
        <p:sp>
          <p:nvSpPr>
            <p:cNvPr id="365572" name="Rectangle 4"/>
            <p:cNvSpPr>
              <a:spLocks noChangeArrowheads="1"/>
            </p:cNvSpPr>
            <p:nvPr/>
          </p:nvSpPr>
          <p:spPr bwMode="auto">
            <a:xfrm>
              <a:off x="864" y="3552"/>
              <a:ext cx="4128" cy="671"/>
            </a:xfrm>
            <a:prstGeom prst="rect">
              <a:avLst/>
            </a:prstGeom>
            <a:solidFill>
              <a:srgbClr val="8FABE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65573" name="Text Box 5"/>
            <p:cNvSpPr txBox="1">
              <a:spLocks noChangeArrowheads="1"/>
            </p:cNvSpPr>
            <p:nvPr/>
          </p:nvSpPr>
          <p:spPr bwMode="auto">
            <a:xfrm>
              <a:off x="960" y="3600"/>
              <a:ext cx="3936" cy="343"/>
            </a:xfrm>
            <a:prstGeom prst="rect">
              <a:avLst/>
            </a:prstGeom>
            <a:solidFill>
              <a:srgbClr val="8FAB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kumimoji="0" lang="zh-TW" altLang="en-US" sz="1800" b="1" dirty="0" smtClean="0">
                  <a:latin typeface="Arial" pitchFamily="34" charset="0"/>
                </a:rPr>
                <a:t>運作虛擬實境的技術來檢視產品之裝配次序</a:t>
              </a:r>
              <a:endParaRPr kumimoji="0" lang="de-DE" sz="1800" b="1" dirty="0">
                <a:latin typeface="Arial" pitchFamily="34" charset="0"/>
              </a:endParaRPr>
            </a:p>
          </p:txBody>
        </p:sp>
      </p:grpSp>
      <p:pic>
        <p:nvPicPr>
          <p:cNvPr id="365574" name="Picture 6" descr="Imag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00363"/>
            <a:ext cx="33115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33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5" name="AutoShape 7"/>
          <p:cNvSpPr>
            <a:spLocks noChangeArrowheads="1"/>
          </p:cNvSpPr>
          <p:nvPr/>
        </p:nvSpPr>
        <p:spPr bwMode="auto">
          <a:xfrm>
            <a:off x="4800600" y="5638800"/>
            <a:ext cx="2743200" cy="901700"/>
          </a:xfrm>
          <a:prstGeom prst="wedgeRectCallout">
            <a:avLst>
              <a:gd name="adj1" fmla="val 22514"/>
              <a:gd name="adj2" fmla="val -15246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kumimoji="0" lang="de-DE" sz="1800" b="1">
                <a:latin typeface="Arial" pitchFamily="34" charset="0"/>
              </a:rPr>
              <a:t>Sequence of assembly </a:t>
            </a:r>
            <a:br>
              <a:rPr kumimoji="0" lang="de-DE" sz="1800" b="1">
                <a:latin typeface="Arial" pitchFamily="34" charset="0"/>
              </a:rPr>
            </a:br>
            <a:r>
              <a:rPr kumimoji="0" lang="de-DE" sz="1800" b="1">
                <a:latin typeface="Arial" pitchFamily="34" charset="0"/>
              </a:rPr>
              <a:t>operations</a:t>
            </a:r>
            <a:endParaRPr kumimoji="0" lang="de-DE" sz="1800">
              <a:latin typeface="Arial" pitchFamily="34" charset="0"/>
            </a:endParaRPr>
          </a:p>
        </p:txBody>
      </p:sp>
      <p:pic>
        <p:nvPicPr>
          <p:cNvPr id="365576" name="Picture 8" descr="Image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00363"/>
            <a:ext cx="35814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3333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7" name="AutoShape 9"/>
          <p:cNvSpPr>
            <a:spLocks noChangeArrowheads="1"/>
          </p:cNvSpPr>
          <p:nvPr/>
        </p:nvSpPr>
        <p:spPr bwMode="auto">
          <a:xfrm>
            <a:off x="304800" y="5638800"/>
            <a:ext cx="3581400" cy="901700"/>
          </a:xfrm>
          <a:prstGeom prst="wedgeRectCallout">
            <a:avLst>
              <a:gd name="adj1" fmla="val 17954"/>
              <a:gd name="adj2" fmla="val -21813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>
              <a:buFontTx/>
              <a:buChar char="•"/>
            </a:pPr>
            <a:r>
              <a:rPr kumimoji="0" lang="de-DE" sz="1800" b="1">
                <a:latin typeface="Arial" pitchFamily="34" charset="0"/>
              </a:rPr>
              <a:t> Dynamic collision detection</a:t>
            </a:r>
          </a:p>
          <a:p>
            <a:pPr algn="l" eaLnBrk="0" hangingPunct="0">
              <a:buFontTx/>
              <a:buChar char="•"/>
            </a:pPr>
            <a:r>
              <a:rPr kumimoji="0" lang="de-DE" sz="1800" b="1">
                <a:latin typeface="Arial" pitchFamily="34" charset="0"/>
              </a:rPr>
              <a:t> Process validation</a:t>
            </a:r>
          </a:p>
          <a:p>
            <a:pPr algn="l" eaLnBrk="0" hangingPunct="0">
              <a:buFontTx/>
              <a:buChar char="•"/>
            </a:pPr>
            <a:r>
              <a:rPr kumimoji="0" lang="de-DE" sz="1800" b="1">
                <a:latin typeface="Arial" pitchFamily="34" charset="0"/>
              </a:rPr>
              <a:t> Clear communication </a:t>
            </a:r>
            <a:endParaRPr kumimoji="0" lang="de-DE" sz="1800">
              <a:latin typeface="Arial" pitchFamily="34" charset="0"/>
            </a:endParaRPr>
          </a:p>
        </p:txBody>
      </p:sp>
      <p:pic>
        <p:nvPicPr>
          <p:cNvPr id="365578" name="Picture 10" descr="cl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2970213"/>
            <a:ext cx="2095500" cy="2590800"/>
          </a:xfrm>
          <a:prstGeom prst="rect">
            <a:avLst/>
          </a:prstGeom>
          <a:noFill/>
          <a:ln w="9525">
            <a:solidFill>
              <a:srgbClr val="FAFB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30943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5" grpId="0" animBg="1" autoUpdateAnimBg="0"/>
      <p:bldP spid="36557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1924-CF25-4852-891F-EC99503F82FB}" type="slidenum">
              <a:rPr lang="en-US" altLang="zh-TW"/>
              <a:pPr/>
              <a:t>16</a:t>
            </a:fld>
            <a:endParaRPr lang="en-US" altLang="zh-TW"/>
          </a:p>
        </p:txBody>
      </p:sp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產品組裝模擬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標楷體" pitchFamily="65" charset="-120"/>
              </a:rPr>
              <a:t>應用於檢驗產品之動態組裝情形</a:t>
            </a:r>
          </a:p>
          <a:p>
            <a:r>
              <a:rPr lang="zh-TW" altLang="en-US">
                <a:ea typeface="標楷體" pitchFamily="65" charset="-120"/>
              </a:rPr>
              <a:t>建立組裝順序</a:t>
            </a:r>
          </a:p>
          <a:p>
            <a:r>
              <a:rPr lang="zh-TW" altLang="en-US">
                <a:ea typeface="標楷體" pitchFamily="65" charset="-120"/>
              </a:rPr>
              <a:t>碰撞檢測</a:t>
            </a:r>
          </a:p>
          <a:p>
            <a:r>
              <a:rPr lang="zh-TW" altLang="en-US">
                <a:ea typeface="標楷體" pitchFamily="65" charset="-120"/>
              </a:rPr>
              <a:t>剖面分析</a:t>
            </a:r>
          </a:p>
          <a:p>
            <a:r>
              <a:rPr lang="zh-TW" altLang="en-US">
                <a:ea typeface="標楷體" pitchFamily="65" charset="-120"/>
              </a:rPr>
              <a:t>零件修改標籤</a:t>
            </a:r>
          </a:p>
          <a:p>
            <a:r>
              <a:rPr lang="zh-TW" altLang="en-US">
                <a:ea typeface="標楷體" pitchFamily="65" charset="-120"/>
              </a:rPr>
              <a:t>工夾具組裝</a:t>
            </a:r>
          </a:p>
          <a:p>
            <a:r>
              <a:rPr lang="zh-TW" altLang="en-US">
                <a:ea typeface="標楷體" pitchFamily="65" charset="-120"/>
              </a:rPr>
              <a:t>人工組裝空間預留度</a:t>
            </a:r>
          </a:p>
        </p:txBody>
      </p:sp>
    </p:spTree>
    <p:extLst>
      <p:ext uri="{BB962C8B-B14F-4D97-AF65-F5344CB8AC3E}">
        <p14:creationId xmlns:p14="http://schemas.microsoft.com/office/powerpoint/2010/main" val="426536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5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568A7AE-2EFD-4295-93DE-0FDC5C9C7C31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7200" b="0"/>
              <a:t>空間模擬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zh-TW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6393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1308A-55D5-4B14-BFFD-19F2CD79782A}" type="slidenum">
              <a:rPr lang="en-US" altLang="zh-TW"/>
              <a:pPr/>
              <a:t>18</a:t>
            </a:fld>
            <a:endParaRPr lang="en-US" altLang="zh-TW"/>
          </a:p>
        </p:txBody>
      </p:sp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solidFill>
                  <a:schemeClr val="tx1"/>
                </a:solidFill>
              </a:rPr>
              <a:t>空間分析模擬</a:t>
            </a:r>
            <a:endParaRPr lang="de-DE" sz="4800" dirty="0">
              <a:solidFill>
                <a:schemeClr val="tx1"/>
              </a:solidFill>
            </a:endParaRPr>
          </a:p>
        </p:txBody>
      </p:sp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1066800" y="1724025"/>
            <a:ext cx="7818437" cy="1200329"/>
          </a:xfrm>
          <a:prstGeom prst="rect">
            <a:avLst/>
          </a:prstGeom>
          <a:solidFill>
            <a:srgbClr val="8FAB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de-DE" b="1" dirty="0" smtClean="0">
                <a:latin typeface="Arial" pitchFamily="34" charset="0"/>
              </a:rPr>
              <a:t>3D</a:t>
            </a:r>
            <a:r>
              <a:rPr lang="zh-TW" altLang="en-US" b="1" dirty="0" smtClean="0">
                <a:latin typeface="Arial" pitchFamily="34" charset="0"/>
              </a:rPr>
              <a:t>設施規劃及作業空間設計</a:t>
            </a:r>
            <a:r>
              <a:rPr kumimoji="0" lang="de-DE" sz="1800" b="1" dirty="0" smtClean="0">
                <a:latin typeface="Arial" pitchFamily="34" charset="0"/>
              </a:rPr>
              <a:t> </a:t>
            </a:r>
            <a:r>
              <a:rPr kumimoji="0" lang="de-DE" sz="1800" b="1" dirty="0">
                <a:latin typeface="Arial" pitchFamily="34" charset="0"/>
              </a:rPr>
              <a:t/>
            </a:r>
            <a:br>
              <a:rPr kumimoji="0" lang="de-DE" sz="1800" b="1" dirty="0">
                <a:latin typeface="Arial" pitchFamily="34" charset="0"/>
              </a:rPr>
            </a:br>
            <a:r>
              <a:rPr kumimoji="0" lang="zh-TW" altLang="en-US" sz="1800" b="1" dirty="0" smtClean="0">
                <a:latin typeface="Arial" pitchFamily="34" charset="0"/>
              </a:rPr>
              <a:t>早期問題檢視</a:t>
            </a:r>
            <a:endParaRPr kumimoji="0" lang="en-US" altLang="zh-TW" sz="1800" b="1" dirty="0" smtClean="0">
              <a:latin typeface="Arial" pitchFamily="34" charset="0"/>
            </a:endParaRPr>
          </a:p>
          <a:p>
            <a:pPr algn="l" eaLnBrk="0" hangingPunct="0"/>
            <a:r>
              <a:rPr lang="zh-TW" altLang="en-US" b="1" dirty="0" smtClean="0">
                <a:latin typeface="Arial" pitchFamily="34" charset="0"/>
              </a:rPr>
              <a:t>設備規格檢視及與設備商溝通</a:t>
            </a:r>
            <a:endParaRPr lang="en-US" altLang="zh-TW" b="1" dirty="0" smtClean="0">
              <a:latin typeface="Arial" pitchFamily="34" charset="0"/>
            </a:endParaRPr>
          </a:p>
          <a:p>
            <a:pPr algn="l" eaLnBrk="0" hangingPunct="0"/>
            <a:r>
              <a:rPr kumimoji="0" lang="zh-TW" altLang="en-US" sz="1800" b="1" dirty="0" smtClean="0">
                <a:latin typeface="Arial" pitchFamily="34" charset="0"/>
              </a:rPr>
              <a:t>文件化及問題呈現</a:t>
            </a:r>
            <a:endParaRPr kumimoji="0" lang="de-DE" sz="1800" b="1" dirty="0">
              <a:latin typeface="Arial" pitchFamily="34" charset="0"/>
            </a:endParaRPr>
          </a:p>
        </p:txBody>
      </p:sp>
      <p:pic>
        <p:nvPicPr>
          <p:cNvPr id="373765" name="Picture 5" descr="montage_mp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3947"/>
          <a:stretch>
            <a:fillRect/>
          </a:stretch>
        </p:blipFill>
        <p:spPr bwMode="auto">
          <a:xfrm>
            <a:off x="457200" y="3211512"/>
            <a:ext cx="3657600" cy="2808288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6" name="Picture 6" descr="cim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2899"/>
          <a:stretch>
            <a:fillRect/>
          </a:stretch>
        </p:blipFill>
        <p:spPr bwMode="auto">
          <a:xfrm>
            <a:off x="2938463" y="3335337"/>
            <a:ext cx="3657600" cy="27971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7" name="Picture 7" descr="3d_gesamt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r="10390"/>
          <a:stretch>
            <a:fillRect/>
          </a:stretch>
        </p:blipFill>
        <p:spPr bwMode="auto">
          <a:xfrm>
            <a:off x="5227637" y="3262311"/>
            <a:ext cx="3657600" cy="28448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336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7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7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95A2-1169-4743-A62E-A62E056DCA80}" type="slidenum">
              <a:rPr lang="en-US" altLang="zh-TW"/>
              <a:pPr/>
              <a:t>19</a:t>
            </a:fld>
            <a:endParaRPr lang="en-US" altLang="zh-TW"/>
          </a:p>
        </p:txBody>
      </p:sp>
      <p:pic>
        <p:nvPicPr>
          <p:cNvPr id="374786" name="Picture 2" descr="la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49275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7" name="Picture 3" descr="la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503863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8" name="Picture 4" descr="lay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5540375" cy="45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89" name="Picture 5" descr="lay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522913" cy="4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90" name="Picture 6" descr="lay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532438" cy="45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91" name="Picture 7" descr="lay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535613" cy="45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92" name="Picture 8" descr="lay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54355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793" name="Picture 9" descr="lay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526088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79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/>
              <a:t>廠房規劃</a:t>
            </a:r>
            <a:endParaRPr lang="de-DE" sz="4800" dirty="0"/>
          </a:p>
        </p:txBody>
      </p:sp>
      <p:sp>
        <p:nvSpPr>
          <p:cNvPr id="374798" name="Rectangle 14"/>
          <p:cNvSpPr>
            <a:spLocks noChangeArrowheads="1"/>
          </p:cNvSpPr>
          <p:nvPr/>
        </p:nvSpPr>
        <p:spPr bwMode="auto">
          <a:xfrm>
            <a:off x="6438900" y="1752600"/>
            <a:ext cx="25781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zh-TW" altLang="en-US" sz="2000" b="1" dirty="0" smtClean="0">
                <a:latin typeface="Arial" pitchFamily="34" charset="0"/>
                <a:cs typeface="Times New Roman" pitchFamily="18" charset="0"/>
              </a:rPr>
              <a:t>結構性規劃</a:t>
            </a:r>
            <a:endParaRPr lang="en-US" altLang="zh-TW" sz="2000" b="1" dirty="0" smtClean="0">
              <a:latin typeface="Arial" pitchFamily="34" charset="0"/>
              <a:cs typeface="Times New Roman" pitchFamily="18" charset="0"/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zh-TW" altLang="en-US" sz="2000" b="1" dirty="0" smtClean="0">
                <a:latin typeface="Arial" pitchFamily="34" charset="0"/>
                <a:cs typeface="Times New Roman" pitchFamily="18" charset="0"/>
              </a:rPr>
              <a:t>由</a:t>
            </a:r>
            <a:r>
              <a:rPr lang="zh-TW" altLang="en-US" sz="2000" b="1" dirty="0">
                <a:latin typeface="Arial" pitchFamily="34" charset="0"/>
                <a:cs typeface="Times New Roman" pitchFamily="18" charset="0"/>
              </a:rPr>
              <a:t>初</a:t>
            </a:r>
            <a:r>
              <a:rPr lang="zh-TW" altLang="en-US" sz="2000" b="1" dirty="0" smtClean="0">
                <a:latin typeface="Arial" pitchFamily="34" charset="0"/>
                <a:cs typeface="Times New Roman" pitchFamily="18" charset="0"/>
              </a:rPr>
              <a:t>到</a:t>
            </a:r>
            <a:r>
              <a:rPr lang="zh-TW" altLang="en-US" sz="2000" b="1" dirty="0">
                <a:latin typeface="Arial" pitchFamily="34" charset="0"/>
                <a:cs typeface="Times New Roman" pitchFamily="18" charset="0"/>
              </a:rPr>
              <a:t>細</a:t>
            </a:r>
            <a:r>
              <a:rPr lang="zh-TW" altLang="en-US" sz="2000" b="1" dirty="0" smtClean="0">
                <a:latin typeface="Arial" pitchFamily="34" charset="0"/>
                <a:cs typeface="Times New Roman" pitchFamily="18" charset="0"/>
              </a:rPr>
              <a:t>的規劃</a:t>
            </a:r>
            <a:endParaRPr lang="en-US" altLang="zh-TW" sz="2000" b="1" dirty="0" smtClean="0">
              <a:latin typeface="Arial" pitchFamily="34" charset="0"/>
              <a:cs typeface="Times New Roman" pitchFamily="18" charset="0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kumimoji="0" lang="zh-TW" altLang="en-US" sz="2000" b="1" dirty="0">
                <a:latin typeface="Arial" pitchFamily="34" charset="0"/>
                <a:cs typeface="Times New Roman" pitchFamily="18" charset="0"/>
              </a:rPr>
              <a:t>區塊</a:t>
            </a:r>
            <a:r>
              <a:rPr kumimoji="0" lang="zh-TW" altLang="en-US" sz="2000" b="1" dirty="0" smtClean="0">
                <a:latin typeface="Arial" pitchFamily="34" charset="0"/>
                <a:cs typeface="Times New Roman" pitchFamily="18" charset="0"/>
              </a:rPr>
              <a:t>規劃</a:t>
            </a:r>
            <a:endParaRPr kumimoji="0" lang="en-US" altLang="zh-TW" sz="2000" b="1" dirty="0" smtClean="0">
              <a:latin typeface="Arial" pitchFamily="34" charset="0"/>
              <a:cs typeface="Times New Roman" pitchFamily="18" charset="0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lang="zh-TW" altLang="en-US" sz="2000" b="1" dirty="0">
                <a:latin typeface="Arial" pitchFamily="34" charset="0"/>
                <a:cs typeface="Times New Roman" pitchFamily="18" charset="0"/>
              </a:rPr>
              <a:t>架構</a:t>
            </a:r>
            <a:r>
              <a:rPr lang="zh-TW" altLang="en-US" sz="2000" b="1" dirty="0" smtClean="0">
                <a:latin typeface="Arial" pitchFamily="34" charset="0"/>
                <a:cs typeface="Times New Roman" pitchFamily="18" charset="0"/>
              </a:rPr>
              <a:t>規劃</a:t>
            </a:r>
            <a:endParaRPr lang="en-US" altLang="zh-TW" sz="2000" b="1" dirty="0" smtClean="0">
              <a:latin typeface="Arial" pitchFamily="34" charset="0"/>
              <a:cs typeface="Times New Roman" pitchFamily="18" charset="0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kumimoji="0" lang="zh-TW" altLang="en-US" sz="2000" b="1" dirty="0">
                <a:latin typeface="Arial" pitchFamily="34" charset="0"/>
                <a:cs typeface="Times New Roman" pitchFamily="18" charset="0"/>
              </a:rPr>
              <a:t>細部</a:t>
            </a:r>
            <a:r>
              <a:rPr kumimoji="0" lang="zh-TW" altLang="en-US" sz="2000" b="1" dirty="0" smtClean="0">
                <a:latin typeface="Arial" pitchFamily="34" charset="0"/>
                <a:cs typeface="Times New Roman" pitchFamily="18" charset="0"/>
              </a:rPr>
              <a:t>畫</a:t>
            </a:r>
            <a:endParaRPr lang="en-US" altLang="zh-TW" sz="2000" b="1" dirty="0" smtClean="0">
              <a:latin typeface="Arial" pitchFamily="34" charset="0"/>
              <a:cs typeface="Times New Roman" pitchFamily="18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kumimoji="0" lang="zh-TW" altLang="en-US" sz="2000" b="1" dirty="0" smtClean="0">
                <a:latin typeface="Arial" pitchFamily="34" charset="0"/>
                <a:cs typeface="Times New Roman" pitchFamily="18" charset="0"/>
              </a:rPr>
              <a:t>物件資料庫重複使用</a:t>
            </a:r>
            <a:endParaRPr kumimoji="0" lang="en-US" altLang="zh-TW" sz="2000" b="1" dirty="0" smtClean="0">
              <a:latin typeface="Arial" pitchFamily="34" charset="0"/>
              <a:cs typeface="Times New Roman" pitchFamily="18" charset="0"/>
            </a:endParaRP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</a:pPr>
            <a:endParaRPr kumimoji="0" lang="en-US" altLang="zh-TW" sz="2000" b="1" dirty="0" smtClean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74799" name="Rectangle 15"/>
          <p:cNvSpPr>
            <a:spLocks noChangeArrowheads="1"/>
          </p:cNvSpPr>
          <p:nvPr/>
        </p:nvSpPr>
        <p:spPr bwMode="auto">
          <a:xfrm>
            <a:off x="6457950" y="3810000"/>
            <a:ext cx="2578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</a:pPr>
            <a:endParaRPr kumimoji="0" lang="en-US" altLang="zh-TW" sz="1800" b="1" dirty="0"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438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4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9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公司介紹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z="2400" smtClean="0">
                <a:ea typeface="標楷體" pitchFamily="65" charset="-120"/>
              </a:rPr>
              <a:t>成立於民國</a:t>
            </a:r>
            <a:r>
              <a:rPr lang="zh-TW" altLang="en-US" sz="2400" smtClean="0">
                <a:solidFill>
                  <a:srgbClr val="FF0000"/>
                </a:solidFill>
                <a:ea typeface="標楷體" pitchFamily="65" charset="-120"/>
              </a:rPr>
              <a:t>八十一年</a:t>
            </a:r>
            <a:r>
              <a:rPr lang="en-US" altLang="zh-TW" sz="2400" smtClean="0">
                <a:solidFill>
                  <a:srgbClr val="FF0000"/>
                </a:solidFill>
                <a:ea typeface="標楷體" pitchFamily="65" charset="-120"/>
              </a:rPr>
              <a:t>(1992)</a:t>
            </a:r>
            <a:endParaRPr lang="en-US" altLang="zh-TW" sz="2400" smtClean="0"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400" smtClean="0">
                <a:ea typeface="標楷體" pitchFamily="65" charset="-120"/>
              </a:rPr>
              <a:t>本公司設有軟體部門、硬體設備部門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2400" smtClean="0">
                <a:ea typeface="標楷體" pitchFamily="65" charset="-120"/>
              </a:rPr>
              <a:t>本公司佈局於中台灣的彰化市，憑藉地理位置之優勢，可提供</a:t>
            </a:r>
            <a:r>
              <a:rPr lang="zh-TW" altLang="en-US" sz="2400" smtClean="0">
                <a:solidFill>
                  <a:srgbClr val="FF0000"/>
                </a:solidFill>
                <a:ea typeface="標楷體" pitchFamily="65" charset="-120"/>
              </a:rPr>
              <a:t>北</a:t>
            </a:r>
            <a:r>
              <a:rPr lang="zh-TW" altLang="en-US" sz="2400" smtClean="0">
                <a:ea typeface="標楷體" pitchFamily="65" charset="-120"/>
              </a:rPr>
              <a:t>、</a:t>
            </a:r>
            <a:r>
              <a:rPr lang="zh-TW" altLang="en-US" sz="2400" smtClean="0">
                <a:solidFill>
                  <a:srgbClr val="FF0000"/>
                </a:solidFill>
                <a:ea typeface="標楷體" pitchFamily="65" charset="-120"/>
              </a:rPr>
              <a:t>中</a:t>
            </a:r>
            <a:r>
              <a:rPr lang="zh-TW" altLang="en-US" sz="2400" smtClean="0">
                <a:ea typeface="標楷體" pitchFamily="65" charset="-120"/>
              </a:rPr>
              <a:t>、</a:t>
            </a:r>
            <a:r>
              <a:rPr lang="zh-TW" altLang="en-US" sz="2400" smtClean="0">
                <a:solidFill>
                  <a:srgbClr val="FF0000"/>
                </a:solidFill>
                <a:ea typeface="標楷體" pitchFamily="65" charset="-120"/>
              </a:rPr>
              <a:t>南</a:t>
            </a:r>
            <a:r>
              <a:rPr lang="zh-TW" altLang="en-US" sz="2400" smtClean="0">
                <a:ea typeface="標楷體" pitchFamily="65" charset="-120"/>
              </a:rPr>
              <a:t>的客戶服務，以達到</a:t>
            </a:r>
            <a:r>
              <a:rPr lang="en-US" altLang="zh-TW" sz="2400" smtClean="0">
                <a:ea typeface="標楷體" pitchFamily="65" charset="-120"/>
              </a:rPr>
              <a:t>Quick Response</a:t>
            </a:r>
            <a:r>
              <a:rPr lang="zh-TW" altLang="en-US" sz="2400" smtClean="0">
                <a:ea typeface="標楷體" pitchFamily="65" charset="-120"/>
              </a:rPr>
              <a:t>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2400" u="sng" smtClean="0">
                <a:ea typeface="標楷體" pitchFamily="65" charset="-120"/>
              </a:rPr>
              <a:t>公司主旨：</a:t>
            </a:r>
            <a:r>
              <a:rPr lang="zh-TW" altLang="en-US" sz="2400" smtClean="0">
                <a:ea typeface="標楷體" pitchFamily="65" charset="-120"/>
              </a:rPr>
              <a:t>提供台灣學術界、業界最新的科技知識與最前衛之產品，並提供最好的教育傳遞及服務品質</a:t>
            </a:r>
            <a:r>
              <a:rPr lang="zh-TW" altLang="en-US" sz="1800" smtClean="0">
                <a:ea typeface="標楷體" pitchFamily="65" charset="-120"/>
              </a:rPr>
              <a:t>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2000" smtClean="0">
                <a:ea typeface="標楷體" pitchFamily="65" charset="-120"/>
              </a:rPr>
              <a:t>本公司的服務項目包括：</a:t>
            </a:r>
          </a:p>
          <a:p>
            <a:pPr lvl="1" eaLnBrk="1" hangingPunct="1">
              <a:spcBef>
                <a:spcPct val="0"/>
              </a:spcBef>
            </a:pPr>
            <a:r>
              <a:rPr lang="zh-TW" altLang="en-US" sz="2000" smtClean="0">
                <a:solidFill>
                  <a:srgbClr val="FF0000"/>
                </a:solidFill>
                <a:ea typeface="標楷體" pitchFamily="65" charset="-120"/>
              </a:rPr>
              <a:t>軟硬體研究設備銷售與導入</a:t>
            </a:r>
          </a:p>
          <a:p>
            <a:pPr lvl="1" eaLnBrk="1" hangingPunct="1">
              <a:spcBef>
                <a:spcPct val="0"/>
              </a:spcBef>
            </a:pPr>
            <a:r>
              <a:rPr lang="zh-TW" altLang="en-US" sz="2000" smtClean="0">
                <a:solidFill>
                  <a:srgbClr val="FF0000"/>
                </a:solidFill>
                <a:ea typeface="標楷體" pitchFamily="65" charset="-120"/>
              </a:rPr>
              <a:t>軟硬體專業訓練</a:t>
            </a:r>
          </a:p>
          <a:p>
            <a:pPr lvl="1" eaLnBrk="1" hangingPunct="1">
              <a:spcBef>
                <a:spcPct val="0"/>
              </a:spcBef>
            </a:pPr>
            <a:r>
              <a:rPr lang="zh-TW" altLang="en-US" sz="2000" smtClean="0">
                <a:solidFill>
                  <a:srgbClr val="FF0000"/>
                </a:solidFill>
                <a:ea typeface="標楷體" pitchFamily="65" charset="-120"/>
              </a:rPr>
              <a:t>軟硬體諮詢服務</a:t>
            </a:r>
          </a:p>
          <a:p>
            <a:pPr lvl="1" eaLnBrk="1" hangingPunct="1">
              <a:spcBef>
                <a:spcPct val="0"/>
              </a:spcBef>
            </a:pPr>
            <a:r>
              <a:rPr lang="zh-TW" altLang="en-US" sz="2000" smtClean="0">
                <a:solidFill>
                  <a:srgbClr val="FF0000"/>
                </a:solidFill>
                <a:ea typeface="標楷體" pitchFamily="65" charset="-120"/>
              </a:rPr>
              <a:t>系統專案整合等服務等</a:t>
            </a:r>
            <a:r>
              <a:rPr lang="zh-TW" altLang="en-US" sz="2000" smtClean="0">
                <a:ea typeface="標楷體" pitchFamily="65" charset="-120"/>
              </a:rPr>
              <a:t>。</a:t>
            </a:r>
            <a:endParaRPr lang="zh-TW" altLang="en-US" sz="2400" smtClean="0">
              <a:ea typeface="標楷體" pitchFamily="65" charset="-120"/>
            </a:endParaRPr>
          </a:p>
          <a:p>
            <a:pPr eaLnBrk="1" hangingPunct="1"/>
            <a:endParaRPr lang="en-US" altLang="zh-TW" sz="2400" smtClean="0"/>
          </a:p>
        </p:txBody>
      </p:sp>
    </p:spTree>
    <p:extLst>
      <p:ext uri="{BB962C8B-B14F-4D97-AF65-F5344CB8AC3E}">
        <p14:creationId xmlns:p14="http://schemas.microsoft.com/office/powerpoint/2010/main" val="14188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3497C-58CF-49BA-8809-0EA6DE7696E5}" type="slidenum">
              <a:rPr lang="en-US" altLang="zh-TW"/>
              <a:pPr/>
              <a:t>20</a:t>
            </a:fld>
            <a:endParaRPr lang="en-US" altLang="zh-TW"/>
          </a:p>
        </p:txBody>
      </p:sp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/>
              <a:t>電子組裝線規劃</a:t>
            </a:r>
            <a:endParaRPr lang="de-DE" sz="4800" dirty="0"/>
          </a:p>
        </p:txBody>
      </p:sp>
      <p:pic>
        <p:nvPicPr>
          <p:cNvPr id="375811" name="montage-kl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97100"/>
            <a:ext cx="57150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812" name="Text Box 4"/>
          <p:cNvSpPr txBox="1">
            <a:spLocks noChangeArrowheads="1"/>
          </p:cNvSpPr>
          <p:nvPr/>
        </p:nvSpPr>
        <p:spPr bwMode="auto">
          <a:xfrm>
            <a:off x="1752600" y="5819775"/>
            <a:ext cx="5791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kumimoji="0" lang="de-DE" sz="1600" b="1">
                <a:latin typeface="Arial" pitchFamily="34" charset="0"/>
              </a:rPr>
              <a:t>Layout of an assembly line for electronic parts</a:t>
            </a:r>
          </a:p>
        </p:txBody>
      </p:sp>
    </p:spTree>
    <p:extLst>
      <p:ext uri="{BB962C8B-B14F-4D97-AF65-F5344CB8AC3E}">
        <p14:creationId xmlns:p14="http://schemas.microsoft.com/office/powerpoint/2010/main" val="118315986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5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58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5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5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8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2E3F-E8E7-4447-90C2-B3011E1354D3}" type="slidenum">
              <a:rPr lang="en-US" altLang="zh-TW"/>
              <a:pPr/>
              <a:t>21</a:t>
            </a:fld>
            <a:endParaRPr lang="en-US" altLang="zh-TW"/>
          </a:p>
        </p:txBody>
      </p:sp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6553200" y="5348288"/>
            <a:ext cx="2589213" cy="150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solidFill>
                  <a:schemeClr val="tx1"/>
                </a:solidFill>
              </a:rPr>
              <a:t>人員作業空間模擬</a:t>
            </a:r>
            <a:endParaRPr lang="de-DE" sz="4800" dirty="0">
              <a:solidFill>
                <a:schemeClr val="tx1"/>
              </a:solidFill>
            </a:endParaRPr>
          </a:p>
        </p:txBody>
      </p:sp>
      <p:grpSp>
        <p:nvGrpSpPr>
          <p:cNvPr id="377860" name="Group 4"/>
          <p:cNvGrpSpPr>
            <a:grpSpLocks/>
          </p:cNvGrpSpPr>
          <p:nvPr/>
        </p:nvGrpSpPr>
        <p:grpSpPr bwMode="auto">
          <a:xfrm>
            <a:off x="685800" y="1941889"/>
            <a:ext cx="7883525" cy="715962"/>
            <a:chOff x="864" y="3552"/>
            <a:chExt cx="4128" cy="671"/>
          </a:xfrm>
        </p:grpSpPr>
        <p:sp>
          <p:nvSpPr>
            <p:cNvPr id="377861" name="Rectangle 5"/>
            <p:cNvSpPr>
              <a:spLocks noChangeArrowheads="1"/>
            </p:cNvSpPr>
            <p:nvPr/>
          </p:nvSpPr>
          <p:spPr bwMode="auto">
            <a:xfrm>
              <a:off x="864" y="3552"/>
              <a:ext cx="4128" cy="671"/>
            </a:xfrm>
            <a:prstGeom prst="rect">
              <a:avLst/>
            </a:prstGeom>
            <a:solidFill>
              <a:srgbClr val="8FABE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77862" name="Text Box 6"/>
            <p:cNvSpPr txBox="1">
              <a:spLocks noChangeArrowheads="1"/>
            </p:cNvSpPr>
            <p:nvPr/>
          </p:nvSpPr>
          <p:spPr bwMode="auto">
            <a:xfrm>
              <a:off x="960" y="3600"/>
              <a:ext cx="3936" cy="601"/>
            </a:xfrm>
            <a:prstGeom prst="rect">
              <a:avLst/>
            </a:prstGeom>
            <a:solidFill>
              <a:srgbClr val="8FAB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kumimoji="0" lang="de-DE" sz="1800" b="1">
                  <a:latin typeface="Arial" pitchFamily="34" charset="0"/>
                </a:rPr>
                <a:t>You can use the eM-Human module to design, analyze and optimize manual workplaces with the help of human models.</a:t>
              </a:r>
            </a:p>
          </p:txBody>
        </p:sp>
      </p:grpSp>
      <p:sp>
        <p:nvSpPr>
          <p:cNvPr id="377863" name="Rectangle 7"/>
          <p:cNvSpPr>
            <a:spLocks noChangeArrowheads="1"/>
          </p:cNvSpPr>
          <p:nvPr/>
        </p:nvSpPr>
        <p:spPr bwMode="auto">
          <a:xfrm>
            <a:off x="685800" y="3200400"/>
            <a:ext cx="3581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725" tIns="42862" rIns="85725" bIns="42862"/>
          <a:lstStyle/>
          <a:p>
            <a:pPr marL="317500" indent="-317500" algn="l" defTabSz="847725" eaLnBrk="0" hangingPunct="0">
              <a:spcBef>
                <a:spcPct val="20000"/>
              </a:spcBef>
              <a:buClr>
                <a:srgbClr val="FF0000"/>
              </a:buClr>
              <a:buSzPct val="130000"/>
              <a:buFontTx/>
              <a:buChar char="•"/>
            </a:pPr>
            <a:r>
              <a:rPr kumimoji="0" lang="zh-TW" altLang="en-US" sz="1800" b="1" dirty="0" smtClean="0">
                <a:latin typeface="Arial" pitchFamily="34" charset="0"/>
              </a:rPr>
              <a:t>作業空間布置與分析</a:t>
            </a:r>
            <a:endParaRPr kumimoji="0" lang="en-US" altLang="zh-TW" sz="1800" b="1" dirty="0" smtClean="0">
              <a:latin typeface="Arial" pitchFamily="34" charset="0"/>
            </a:endParaRPr>
          </a:p>
          <a:p>
            <a:pPr marL="317500" indent="-317500" algn="l" defTabSz="847725" eaLnBrk="0" hangingPunct="0">
              <a:spcBef>
                <a:spcPct val="20000"/>
              </a:spcBef>
              <a:buClr>
                <a:srgbClr val="FF0000"/>
              </a:buClr>
              <a:buSzPct val="130000"/>
              <a:buFontTx/>
              <a:buChar char="•"/>
            </a:pPr>
            <a:r>
              <a:rPr kumimoji="0" lang="zh-TW" altLang="en-US" sz="1800" b="1" dirty="0" smtClean="0">
                <a:latin typeface="Arial" pitchFamily="34" charset="0"/>
              </a:rPr>
              <a:t>工具擺設及輔助工具配置</a:t>
            </a:r>
            <a:endParaRPr kumimoji="0" lang="en-US" altLang="zh-TW" sz="1800" b="1" dirty="0" smtClean="0">
              <a:latin typeface="Arial" pitchFamily="34" charset="0"/>
            </a:endParaRPr>
          </a:p>
          <a:p>
            <a:pPr marL="317500" indent="-317500" algn="l" defTabSz="847725" eaLnBrk="0" hangingPunct="0">
              <a:spcBef>
                <a:spcPct val="20000"/>
              </a:spcBef>
              <a:buClr>
                <a:srgbClr val="FF0000"/>
              </a:buClr>
              <a:buSzPct val="130000"/>
              <a:buFontTx/>
              <a:buChar char="•"/>
            </a:pPr>
            <a:r>
              <a:rPr lang="zh-TW" altLang="en-US" b="1" dirty="0" smtClean="0">
                <a:latin typeface="Arial" pitchFamily="34" charset="0"/>
              </a:rPr>
              <a:t>作業員工時</a:t>
            </a:r>
            <a:r>
              <a:rPr lang="zh-TW" altLang="en-US" b="1" dirty="0">
                <a:latin typeface="Arial" pitchFamily="34" charset="0"/>
              </a:rPr>
              <a:t>分析</a:t>
            </a:r>
            <a:endParaRPr kumimoji="0" lang="en-US" altLang="zh-TW" sz="1800" b="1" dirty="0" smtClean="0">
              <a:latin typeface="Arial" pitchFamily="34" charset="0"/>
            </a:endParaRPr>
          </a:p>
          <a:p>
            <a:pPr marL="317500" indent="-317500" algn="l" defTabSz="847725" eaLnBrk="0" hangingPunct="0">
              <a:spcBef>
                <a:spcPct val="20000"/>
              </a:spcBef>
              <a:buClr>
                <a:srgbClr val="FF0000"/>
              </a:buClr>
              <a:buSzPct val="130000"/>
              <a:buFontTx/>
              <a:buChar char="•"/>
            </a:pPr>
            <a:endParaRPr kumimoji="0" lang="en-US" altLang="zh-TW" sz="1800" b="1" dirty="0" smtClean="0">
              <a:latin typeface="Arial" pitchFamily="34" charset="0"/>
            </a:endParaRPr>
          </a:p>
        </p:txBody>
      </p:sp>
      <p:pic>
        <p:nvPicPr>
          <p:cNvPr id="377864" name="Picture 8" descr="einzelap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44629"/>
            <a:ext cx="2823351" cy="39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5374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792F-897C-42F4-9EA5-3C6CD841AB4A}" type="slidenum">
              <a:rPr lang="en-US" altLang="zh-TW"/>
              <a:pPr/>
              <a:t>22</a:t>
            </a:fld>
            <a:endParaRPr lang="en-US" altLang="zh-TW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7772400" cy="1143000"/>
          </a:xfrm>
        </p:spPr>
        <p:txBody>
          <a:bodyPr/>
          <a:lstStyle/>
          <a:p>
            <a:r>
              <a:rPr lang="zh-TW" altLang="en-US" dirty="0" smtClean="0"/>
              <a:t>機器人</a:t>
            </a:r>
            <a:r>
              <a:rPr lang="zh-TW" altLang="en-US" dirty="0"/>
              <a:t>作業空間模擬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162800" cy="4114800"/>
          </a:xfrm>
        </p:spPr>
        <p:txBody>
          <a:bodyPr/>
          <a:lstStyle/>
          <a:p>
            <a:r>
              <a:rPr lang="zh-TW" altLang="en-US" dirty="0" smtClean="0">
                <a:ea typeface="標楷體" pitchFamily="65" charset="-120"/>
              </a:rPr>
              <a:t>機器人離線作業路徑規劃</a:t>
            </a:r>
            <a:endParaRPr lang="en-US" altLang="zh-TW" dirty="0">
              <a:ea typeface="標楷體" pitchFamily="65" charset="-120"/>
            </a:endParaRPr>
          </a:p>
          <a:p>
            <a:r>
              <a:rPr lang="zh-TW" altLang="en-US" dirty="0" smtClean="0">
                <a:ea typeface="標楷體" pitchFamily="65" charset="-120"/>
              </a:rPr>
              <a:t>機器人工作站細部規劃</a:t>
            </a:r>
            <a:endParaRPr lang="zh-TW" altLang="en-US" dirty="0">
              <a:ea typeface="標楷體" pitchFamily="65" charset="-120"/>
            </a:endParaRPr>
          </a:p>
        </p:txBody>
      </p:sp>
      <p:graphicFrame>
        <p:nvGraphicFramePr>
          <p:cNvPr id="372740" name="Object 4"/>
          <p:cNvGraphicFramePr>
            <a:graphicFrameLocks noChangeAspect="1"/>
          </p:cNvGraphicFramePr>
          <p:nvPr/>
        </p:nvGraphicFramePr>
        <p:xfrm>
          <a:off x="914400" y="2971800"/>
          <a:ext cx="7315200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Photo Editor Photo" r:id="rId3" imgW="9011908" imgH="3438095" progId="MSPhotoEd.3">
                  <p:embed/>
                </p:oleObj>
              </mc:Choice>
              <mc:Fallback>
                <p:oleObj name="Photo Editor Photo" r:id="rId3" imgW="9011908" imgH="34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971800"/>
                        <a:ext cx="7315200" cy="279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983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A5C8A-F4B3-4FC7-8CA6-2E942B301713}" type="slidenum">
              <a:rPr lang="en-US" altLang="zh-TW"/>
              <a:pPr/>
              <a:t>23</a:t>
            </a:fld>
            <a:endParaRPr lang="en-US" altLang="zh-TW"/>
          </a:p>
        </p:txBody>
      </p:sp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/>
              <a:t>RobCAD OLP</a:t>
            </a:r>
            <a:r>
              <a:rPr lang="zh-TW" altLang="en-US" sz="4800"/>
              <a:t>之應用</a:t>
            </a:r>
          </a:p>
        </p:txBody>
      </p:sp>
      <p:sp>
        <p:nvSpPr>
          <p:cNvPr id="386053" name="Rectangle 5"/>
          <p:cNvSpPr>
            <a:spLocks noChangeArrowheads="1"/>
          </p:cNvSpPr>
          <p:nvPr/>
        </p:nvSpPr>
        <p:spPr bwMode="auto">
          <a:xfrm>
            <a:off x="381000" y="1981200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kumimoji="0" lang="zh-TW" altLang="zh-TW" sz="2000" b="1"/>
          </a:p>
        </p:txBody>
      </p:sp>
      <p:sp>
        <p:nvSpPr>
          <p:cNvPr id="386054" name="Rectangle 6"/>
          <p:cNvSpPr>
            <a:spLocks noChangeArrowheads="1"/>
          </p:cNvSpPr>
          <p:nvPr/>
        </p:nvSpPr>
        <p:spPr bwMode="auto">
          <a:xfrm>
            <a:off x="609600" y="1981200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kumimoji="0" lang="zh-TW" altLang="zh-TW" sz="2000" b="1"/>
          </a:p>
        </p:txBody>
      </p:sp>
      <p:pic>
        <p:nvPicPr>
          <p:cNvPr id="386055" name="ML#6_robot_trace.mpg">
            <a:hlinkClick r:id="" action="ppaction://media"/>
          </p:cNvPr>
          <p:cNvPicPr>
            <a:picLocks noGrp="1" noChangeAspect="1" noChangeArrowheads="1"/>
          </p:cNvPicPr>
          <p:nvPr>
            <p:ph type="media" sz="half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457450"/>
            <a:ext cx="4038600" cy="3028950"/>
          </a:xfrm>
        </p:spPr>
      </p:pic>
      <p:pic>
        <p:nvPicPr>
          <p:cNvPr id="386056" name="ML#6_robcad_trace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68563"/>
            <a:ext cx="41148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4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6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86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605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6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86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05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605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6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86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05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5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141DD41-2B73-42F4-993A-D60BBCD69950}" type="slidenum">
              <a:rPr lang="en-US" altLang="zh-TW"/>
              <a:pPr/>
              <a:t>24</a:t>
            </a:fld>
            <a:endParaRPr lang="en-US" altLang="zh-TW"/>
          </a:p>
        </p:txBody>
      </p:sp>
      <p:sp>
        <p:nvSpPr>
          <p:cNvPr id="389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000" b="0"/>
              <a:t>概念驗證模擬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zh-TW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5791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C3B29-0BB8-4A31-80DF-0308D5CBCBD4}" type="slidenum">
              <a:rPr lang="en-US" altLang="zh-TW"/>
              <a:pPr/>
              <a:t>25</a:t>
            </a:fld>
            <a:endParaRPr lang="en-US" altLang="zh-TW"/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990600" y="2590800"/>
          <a:ext cx="6400800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Photo Editor Photo" r:id="rId4" imgW="9628571" imgH="6047619" progId="MSPhotoEd.3">
                  <p:embed/>
                </p:oleObj>
              </mc:Choice>
              <mc:Fallback>
                <p:oleObj name="Photo Editor Photo" r:id="rId4" imgW="9628571" imgH="60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590800"/>
                        <a:ext cx="6400800" cy="401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848600" cy="990600"/>
          </a:xfrm>
        </p:spPr>
        <p:txBody>
          <a:bodyPr/>
          <a:lstStyle/>
          <a:p>
            <a:r>
              <a:rPr lang="zh-TW" altLang="en-US" sz="4800" dirty="0" smtClean="0"/>
              <a:t>全球供應鏈規劃</a:t>
            </a:r>
            <a:endParaRPr lang="de-DE" altLang="zh-TW" sz="4800" dirty="0"/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6172200" y="2362200"/>
          <a:ext cx="2341563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Photo Editor Photo" r:id="rId6" imgW="4019048" imgH="5525271" progId="MSPhotoEd.3">
                  <p:embed/>
                </p:oleObj>
              </mc:Choice>
              <mc:Fallback>
                <p:oleObj name="Photo Editor Photo" r:id="rId6" imgW="4019048" imgH="55252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362200"/>
                        <a:ext cx="2341563" cy="321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387725" y="5842000"/>
            <a:ext cx="1055688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2496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1B7CC-E318-403D-8761-16DAF419E79A}" type="slidenum">
              <a:rPr lang="en-US" altLang="zh-TW"/>
              <a:pPr/>
              <a:t>26</a:t>
            </a:fld>
            <a:endParaRPr lang="en-US" altLang="zh-TW"/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57200" y="91440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kumimoji="0" lang="zh-TW" altLang="en-US" sz="4800" b="1" dirty="0" smtClean="0">
                <a:solidFill>
                  <a:schemeClr val="tx2"/>
                </a:solidFill>
                <a:cs typeface="Times New Roman (Hebrew)" pitchFamily="26" charset="-79"/>
              </a:rPr>
              <a:t>電子商務之模擬應用</a:t>
            </a:r>
            <a:endParaRPr kumimoji="0" lang="en-US" altLang="he-IL" sz="4800" b="1" dirty="0">
              <a:solidFill>
                <a:schemeClr val="tx2"/>
              </a:solidFill>
              <a:cs typeface="Times New Roman (Hebrew)" pitchFamily="26" charset="-79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962400" y="2362200"/>
            <a:ext cx="21177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l" eaLnBrk="0" hangingPunct="0"/>
            <a:r>
              <a:rPr kumimoji="0" lang="en-US" altLang="he-IL" sz="2000" b="1">
                <a:solidFill>
                  <a:schemeClr val="tx2"/>
                </a:solidFill>
                <a:latin typeface="BMW Helvetica Light" charset="0"/>
                <a:cs typeface="Times New Roman (Hebrew)" pitchFamily="26" charset="-79"/>
              </a:rPr>
              <a:t>Simulation Model</a:t>
            </a:r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5976938" y="3608388"/>
            <a:ext cx="2979737" cy="1549400"/>
            <a:chOff x="4023" y="1912"/>
            <a:chExt cx="2033" cy="976"/>
          </a:xfrm>
        </p:grpSpPr>
        <p:sp>
          <p:nvSpPr>
            <p:cNvPr id="53253" name="Freeform 5"/>
            <p:cNvSpPr>
              <a:spLocks/>
            </p:cNvSpPr>
            <p:nvPr/>
          </p:nvSpPr>
          <p:spPr bwMode="auto">
            <a:xfrm>
              <a:off x="4023" y="1912"/>
              <a:ext cx="512" cy="834"/>
            </a:xfrm>
            <a:custGeom>
              <a:avLst/>
              <a:gdLst>
                <a:gd name="T0" fmla="*/ 511 w 512"/>
                <a:gd name="T1" fmla="*/ 554 h 834"/>
                <a:gd name="T2" fmla="*/ 309 w 512"/>
                <a:gd name="T3" fmla="*/ 833 h 834"/>
                <a:gd name="T4" fmla="*/ 85 w 512"/>
                <a:gd name="T5" fmla="*/ 554 h 834"/>
                <a:gd name="T6" fmla="*/ 200 w 512"/>
                <a:gd name="T7" fmla="*/ 554 h 834"/>
                <a:gd name="T8" fmla="*/ 199 w 512"/>
                <a:gd name="T9" fmla="*/ 297 h 834"/>
                <a:gd name="T10" fmla="*/ 186 w 512"/>
                <a:gd name="T11" fmla="*/ 254 h 834"/>
                <a:gd name="T12" fmla="*/ 157 w 512"/>
                <a:gd name="T13" fmla="*/ 224 h 834"/>
                <a:gd name="T14" fmla="*/ 119 w 512"/>
                <a:gd name="T15" fmla="*/ 205 h 834"/>
                <a:gd name="T16" fmla="*/ 62 w 512"/>
                <a:gd name="T17" fmla="*/ 199 h 834"/>
                <a:gd name="T18" fmla="*/ 0 w 512"/>
                <a:gd name="T19" fmla="*/ 199 h 834"/>
                <a:gd name="T20" fmla="*/ 0 w 512"/>
                <a:gd name="T21" fmla="*/ 0 h 834"/>
                <a:gd name="T22" fmla="*/ 96 w 512"/>
                <a:gd name="T23" fmla="*/ 1 h 834"/>
                <a:gd name="T24" fmla="*/ 139 w 512"/>
                <a:gd name="T25" fmla="*/ 8 h 834"/>
                <a:gd name="T26" fmla="*/ 186 w 512"/>
                <a:gd name="T27" fmla="*/ 16 h 834"/>
                <a:gd name="T28" fmla="*/ 218 w 512"/>
                <a:gd name="T29" fmla="*/ 28 h 834"/>
                <a:gd name="T30" fmla="*/ 253 w 512"/>
                <a:gd name="T31" fmla="*/ 45 h 834"/>
                <a:gd name="T32" fmla="*/ 282 w 512"/>
                <a:gd name="T33" fmla="*/ 63 h 834"/>
                <a:gd name="T34" fmla="*/ 316 w 512"/>
                <a:gd name="T35" fmla="*/ 94 h 834"/>
                <a:gd name="T36" fmla="*/ 344 w 512"/>
                <a:gd name="T37" fmla="*/ 128 h 834"/>
                <a:gd name="T38" fmla="*/ 364 w 512"/>
                <a:gd name="T39" fmla="*/ 163 h 834"/>
                <a:gd name="T40" fmla="*/ 384 w 512"/>
                <a:gd name="T41" fmla="*/ 202 h 834"/>
                <a:gd name="T42" fmla="*/ 395 w 512"/>
                <a:gd name="T43" fmla="*/ 251 h 834"/>
                <a:gd name="T44" fmla="*/ 397 w 512"/>
                <a:gd name="T45" fmla="*/ 297 h 834"/>
                <a:gd name="T46" fmla="*/ 399 w 512"/>
                <a:gd name="T47" fmla="*/ 554 h 834"/>
                <a:gd name="T48" fmla="*/ 511 w 512"/>
                <a:gd name="T49" fmla="*/ 55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2" h="834">
                  <a:moveTo>
                    <a:pt x="511" y="554"/>
                  </a:moveTo>
                  <a:lnTo>
                    <a:pt x="309" y="833"/>
                  </a:lnTo>
                  <a:lnTo>
                    <a:pt x="85" y="554"/>
                  </a:lnTo>
                  <a:lnTo>
                    <a:pt x="200" y="554"/>
                  </a:lnTo>
                  <a:lnTo>
                    <a:pt x="199" y="297"/>
                  </a:lnTo>
                  <a:lnTo>
                    <a:pt x="186" y="254"/>
                  </a:lnTo>
                  <a:lnTo>
                    <a:pt x="157" y="224"/>
                  </a:lnTo>
                  <a:lnTo>
                    <a:pt x="119" y="205"/>
                  </a:lnTo>
                  <a:lnTo>
                    <a:pt x="62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96" y="1"/>
                  </a:lnTo>
                  <a:lnTo>
                    <a:pt x="139" y="8"/>
                  </a:lnTo>
                  <a:lnTo>
                    <a:pt x="186" y="16"/>
                  </a:lnTo>
                  <a:lnTo>
                    <a:pt x="218" y="28"/>
                  </a:lnTo>
                  <a:lnTo>
                    <a:pt x="253" y="45"/>
                  </a:lnTo>
                  <a:lnTo>
                    <a:pt x="282" y="63"/>
                  </a:lnTo>
                  <a:lnTo>
                    <a:pt x="316" y="94"/>
                  </a:lnTo>
                  <a:lnTo>
                    <a:pt x="344" y="128"/>
                  </a:lnTo>
                  <a:lnTo>
                    <a:pt x="364" y="163"/>
                  </a:lnTo>
                  <a:lnTo>
                    <a:pt x="384" y="202"/>
                  </a:lnTo>
                  <a:lnTo>
                    <a:pt x="395" y="251"/>
                  </a:lnTo>
                  <a:lnTo>
                    <a:pt x="397" y="297"/>
                  </a:lnTo>
                  <a:lnTo>
                    <a:pt x="399" y="554"/>
                  </a:lnTo>
                  <a:lnTo>
                    <a:pt x="511" y="554"/>
                  </a:lnTo>
                </a:path>
              </a:pathLst>
            </a:custGeom>
            <a:solidFill>
              <a:srgbClr val="80008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4497" y="1912"/>
              <a:ext cx="1559" cy="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/>
              <a:r>
                <a:rPr kumimoji="0" lang="en-US" altLang="he-IL" sz="2000" b="1">
                  <a:solidFill>
                    <a:schemeClr val="tx2"/>
                  </a:solidFill>
                  <a:latin typeface="BMW Helvetica Light" charset="0"/>
                  <a:cs typeface="Times New Roman (Hebrew)" pitchFamily="26" charset="-79"/>
                </a:rPr>
                <a:t>Plant objectives set</a:t>
              </a:r>
            </a:p>
            <a:p>
              <a:pPr algn="l" eaLnBrk="0" hangingPunct="0"/>
              <a:r>
                <a:rPr kumimoji="0" lang="en-US" altLang="he-IL" sz="2000" b="1">
                  <a:solidFill>
                    <a:schemeClr val="tx2"/>
                  </a:solidFill>
                  <a:latin typeface="BMW Helvetica Light" charset="0"/>
                  <a:cs typeface="Times New Roman (Hebrew)" pitchFamily="26" charset="-79"/>
                </a:rPr>
                <a:t>by plant simulation</a:t>
              </a:r>
              <a:endParaRPr kumimoji="0" lang="en-US" altLang="he-IL" sz="1400" b="1">
                <a:latin typeface="BMW Helvetica Light" charset="0"/>
                <a:cs typeface="Times New Roman (Hebrew)" pitchFamily="26" charset="-79"/>
              </a:endParaRPr>
            </a:p>
            <a:p>
              <a:pPr lvl="1" algn="l" eaLnBrk="0" hangingPunct="0">
                <a:buFontTx/>
                <a:buChar char="•"/>
              </a:pPr>
              <a:r>
                <a:rPr kumimoji="0" lang="en-US" altLang="he-IL" sz="1400" b="1">
                  <a:latin typeface="BMW Helvetica Light" charset="0"/>
                  <a:cs typeface="Times New Roman (Hebrew)" pitchFamily="26" charset="-79"/>
                </a:rPr>
                <a:t> Number of products</a:t>
              </a:r>
            </a:p>
            <a:p>
              <a:pPr lvl="1" algn="l" eaLnBrk="0" hangingPunct="0">
                <a:buFontTx/>
                <a:buChar char="•"/>
              </a:pPr>
              <a:r>
                <a:rPr kumimoji="0" lang="en-US" altLang="he-IL" sz="1400" b="1">
                  <a:latin typeface="BMW Helvetica Light" charset="0"/>
                  <a:cs typeface="Times New Roman (Hebrew)" pitchFamily="26" charset="-79"/>
                </a:rPr>
                <a:t> Throughput times</a:t>
              </a:r>
            </a:p>
            <a:p>
              <a:pPr lvl="1" algn="l" eaLnBrk="0" hangingPunct="0">
                <a:buFontTx/>
                <a:buChar char="•"/>
              </a:pPr>
              <a:r>
                <a:rPr kumimoji="0" lang="en-US" altLang="he-IL" sz="1400" b="1">
                  <a:latin typeface="BMW Helvetica Light" charset="0"/>
                  <a:cs typeface="Times New Roman (Hebrew)" pitchFamily="26" charset="-79"/>
                </a:rPr>
                <a:t> Sequence mix </a:t>
              </a:r>
            </a:p>
            <a:p>
              <a:pPr lvl="1" algn="l" eaLnBrk="0" hangingPunct="0">
                <a:buFontTx/>
                <a:buChar char="•"/>
              </a:pPr>
              <a:r>
                <a:rPr kumimoji="0" lang="en-US" altLang="he-IL" sz="1400" b="1">
                  <a:latin typeface="BMW Helvetica Light" charset="0"/>
                  <a:cs typeface="Times New Roman (Hebrew)" pitchFamily="26" charset="-79"/>
                </a:rPr>
                <a:t> Availability</a:t>
              </a:r>
            </a:p>
          </p:txBody>
        </p:sp>
      </p:grpSp>
      <p:grpSp>
        <p:nvGrpSpPr>
          <p:cNvPr id="53255" name="Group 7"/>
          <p:cNvGrpSpPr>
            <a:grpSpLocks/>
          </p:cNvGrpSpPr>
          <p:nvPr/>
        </p:nvGrpSpPr>
        <p:grpSpPr bwMode="auto">
          <a:xfrm>
            <a:off x="3581400" y="3429000"/>
            <a:ext cx="2249488" cy="1674813"/>
            <a:chOff x="2348" y="1322"/>
            <a:chExt cx="1535" cy="1055"/>
          </a:xfrm>
        </p:grpSpPr>
        <p:sp>
          <p:nvSpPr>
            <p:cNvPr id="53256" name="Line 8"/>
            <p:cNvSpPr>
              <a:spLocks noChangeShapeType="1"/>
            </p:cNvSpPr>
            <p:nvPr/>
          </p:nvSpPr>
          <p:spPr bwMode="auto">
            <a:xfrm flipH="1">
              <a:off x="2348" y="1322"/>
              <a:ext cx="575" cy="10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3257" name="Line 9"/>
            <p:cNvSpPr>
              <a:spLocks noChangeShapeType="1"/>
            </p:cNvSpPr>
            <p:nvPr/>
          </p:nvSpPr>
          <p:spPr bwMode="auto">
            <a:xfrm>
              <a:off x="3164" y="1322"/>
              <a:ext cx="719" cy="10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3258" name="Group 10"/>
          <p:cNvGrpSpPr>
            <a:grpSpLocks/>
          </p:cNvGrpSpPr>
          <p:nvPr/>
        </p:nvGrpSpPr>
        <p:grpSpPr bwMode="auto">
          <a:xfrm>
            <a:off x="5943600" y="5257800"/>
            <a:ext cx="2606675" cy="1295400"/>
            <a:chOff x="4084" y="2983"/>
            <a:chExt cx="1779" cy="816"/>
          </a:xfrm>
        </p:grpSpPr>
        <p:grpSp>
          <p:nvGrpSpPr>
            <p:cNvPr id="53259" name="Group 11"/>
            <p:cNvGrpSpPr>
              <a:grpSpLocks/>
            </p:cNvGrpSpPr>
            <p:nvPr/>
          </p:nvGrpSpPr>
          <p:grpSpPr bwMode="auto">
            <a:xfrm>
              <a:off x="4698" y="2983"/>
              <a:ext cx="1165" cy="816"/>
              <a:chOff x="4698" y="2983"/>
              <a:chExt cx="1165" cy="816"/>
            </a:xfrm>
          </p:grpSpPr>
          <p:graphicFrame>
            <p:nvGraphicFramePr>
              <p:cNvPr id="53260" name="Object 1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698" y="2983"/>
              <a:ext cx="1064" cy="5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4" r:id="rId4" imgW="1688760" imgH="941040" progId="CDraw5">
                      <p:embed/>
                    </p:oleObj>
                  </mc:Choice>
                  <mc:Fallback>
                    <p:oleObj r:id="rId4" imgW="1688760" imgH="941040" progId="CDraw5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98" y="2983"/>
                            <a:ext cx="1064" cy="5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3261" name="Rectangle 13"/>
              <p:cNvSpPr>
                <a:spLocks noChangeArrowheads="1"/>
              </p:cNvSpPr>
              <p:nvPr/>
            </p:nvSpPr>
            <p:spPr bwMode="auto">
              <a:xfrm>
                <a:off x="4713" y="3589"/>
                <a:ext cx="115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/>
                <a:r>
                  <a:rPr kumimoji="0" lang="en-US" altLang="he-IL" sz="1600" b="1">
                    <a:solidFill>
                      <a:schemeClr val="tx2"/>
                    </a:solidFill>
                    <a:latin typeface="BMW Helvetica Light" charset="0"/>
                    <a:cs typeface="Times New Roman (Hebrew)" pitchFamily="26" charset="-79"/>
                  </a:rPr>
                  <a:t>Real factory data</a:t>
                </a:r>
                <a:endParaRPr kumimoji="0" lang="en-US" altLang="he-IL" sz="1200" b="1">
                  <a:solidFill>
                    <a:schemeClr val="tx2"/>
                  </a:solidFill>
                  <a:latin typeface="BMW Helvetica Light" charset="0"/>
                  <a:cs typeface="Times New Roman (Hebrew)" pitchFamily="26" charset="-79"/>
                </a:endParaRPr>
              </a:p>
            </p:txBody>
          </p:sp>
        </p:grpSp>
        <p:sp>
          <p:nvSpPr>
            <p:cNvPr id="53262" name="AutoShape 14"/>
            <p:cNvSpPr>
              <a:spLocks noChangeArrowheads="1"/>
            </p:cNvSpPr>
            <p:nvPr/>
          </p:nvSpPr>
          <p:spPr bwMode="auto">
            <a:xfrm>
              <a:off x="4084" y="3076"/>
              <a:ext cx="328" cy="376"/>
            </a:xfrm>
            <a:prstGeom prst="leftArrow">
              <a:avLst>
                <a:gd name="adj1" fmla="val 75009"/>
                <a:gd name="adj2" fmla="val 49986"/>
              </a:avLst>
            </a:prstGeom>
            <a:solidFill>
              <a:srgbClr val="99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3263" name="Group 15"/>
          <p:cNvGrpSpPr>
            <a:grpSpLocks/>
          </p:cNvGrpSpPr>
          <p:nvPr/>
        </p:nvGrpSpPr>
        <p:grpSpPr bwMode="auto">
          <a:xfrm>
            <a:off x="6781800" y="2286000"/>
            <a:ext cx="1954213" cy="1195388"/>
            <a:chOff x="4176" y="1008"/>
            <a:chExt cx="1231" cy="753"/>
          </a:xfrm>
        </p:grpSpPr>
        <p:grpSp>
          <p:nvGrpSpPr>
            <p:cNvPr id="53264" name="Group 16"/>
            <p:cNvGrpSpPr>
              <a:grpSpLocks/>
            </p:cNvGrpSpPr>
            <p:nvPr/>
          </p:nvGrpSpPr>
          <p:grpSpPr bwMode="auto">
            <a:xfrm>
              <a:off x="4176" y="1008"/>
              <a:ext cx="1231" cy="753"/>
              <a:chOff x="467" y="2883"/>
              <a:chExt cx="1334" cy="753"/>
            </a:xfrm>
          </p:grpSpPr>
          <p:sp>
            <p:nvSpPr>
              <p:cNvPr id="53265" name="Oval 17"/>
              <p:cNvSpPr>
                <a:spLocks noChangeArrowheads="1"/>
              </p:cNvSpPr>
              <p:nvPr/>
            </p:nvSpPr>
            <p:spPr bwMode="auto">
              <a:xfrm rot="19980000">
                <a:off x="1140" y="3467"/>
                <a:ext cx="203" cy="16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266" name="Oval 18"/>
              <p:cNvSpPr>
                <a:spLocks noChangeArrowheads="1"/>
              </p:cNvSpPr>
              <p:nvPr/>
            </p:nvSpPr>
            <p:spPr bwMode="auto">
              <a:xfrm rot="19980000">
                <a:off x="784" y="2883"/>
                <a:ext cx="202" cy="16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267" name="Oval 19"/>
              <p:cNvSpPr>
                <a:spLocks noChangeArrowheads="1"/>
              </p:cNvSpPr>
              <p:nvPr/>
            </p:nvSpPr>
            <p:spPr bwMode="auto">
              <a:xfrm rot="19980000">
                <a:off x="531" y="3042"/>
                <a:ext cx="123" cy="1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268" name="Oval 20"/>
              <p:cNvSpPr>
                <a:spLocks noChangeArrowheads="1"/>
              </p:cNvSpPr>
              <p:nvPr/>
            </p:nvSpPr>
            <p:spPr bwMode="auto">
              <a:xfrm rot="19980000">
                <a:off x="683" y="3442"/>
                <a:ext cx="121" cy="10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269" name="Oval 21"/>
              <p:cNvSpPr>
                <a:spLocks noChangeArrowheads="1"/>
              </p:cNvSpPr>
              <p:nvPr/>
            </p:nvSpPr>
            <p:spPr bwMode="auto">
              <a:xfrm rot="19980000">
                <a:off x="531" y="3301"/>
                <a:ext cx="203" cy="16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270" name="Oval 22"/>
              <p:cNvSpPr>
                <a:spLocks noChangeArrowheads="1"/>
              </p:cNvSpPr>
              <p:nvPr/>
            </p:nvSpPr>
            <p:spPr bwMode="auto">
              <a:xfrm rot="19980000">
                <a:off x="637" y="2945"/>
                <a:ext cx="205" cy="1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271" name="Oval 23"/>
              <p:cNvSpPr>
                <a:spLocks noChangeArrowheads="1"/>
              </p:cNvSpPr>
              <p:nvPr/>
            </p:nvSpPr>
            <p:spPr bwMode="auto">
              <a:xfrm rot="19980000">
                <a:off x="1596" y="3232"/>
                <a:ext cx="205" cy="1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272" name="Oval 24"/>
              <p:cNvSpPr>
                <a:spLocks noChangeArrowheads="1"/>
              </p:cNvSpPr>
              <p:nvPr/>
            </p:nvSpPr>
            <p:spPr bwMode="auto">
              <a:xfrm rot="19980000">
                <a:off x="1469" y="3326"/>
                <a:ext cx="203" cy="17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53273" name="Group 25"/>
              <p:cNvGrpSpPr>
                <a:grpSpLocks/>
              </p:cNvGrpSpPr>
              <p:nvPr/>
            </p:nvGrpSpPr>
            <p:grpSpPr bwMode="auto">
              <a:xfrm>
                <a:off x="467" y="2890"/>
                <a:ext cx="1270" cy="739"/>
                <a:chOff x="467" y="2890"/>
                <a:chExt cx="1270" cy="739"/>
              </a:xfrm>
            </p:grpSpPr>
            <p:sp>
              <p:nvSpPr>
                <p:cNvPr id="53274" name="Oval 26"/>
                <p:cNvSpPr>
                  <a:spLocks noChangeArrowheads="1"/>
                </p:cNvSpPr>
                <p:nvPr/>
              </p:nvSpPr>
              <p:spPr bwMode="auto">
                <a:xfrm rot="19980000">
                  <a:off x="467" y="3109"/>
                  <a:ext cx="367" cy="30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53275" name="Group 27"/>
                <p:cNvGrpSpPr>
                  <a:grpSpLocks/>
                </p:cNvGrpSpPr>
                <p:nvPr/>
              </p:nvGrpSpPr>
              <p:grpSpPr bwMode="auto">
                <a:xfrm>
                  <a:off x="641" y="3046"/>
                  <a:ext cx="726" cy="583"/>
                  <a:chOff x="641" y="3046"/>
                  <a:chExt cx="726" cy="583"/>
                </a:xfrm>
              </p:grpSpPr>
              <p:sp>
                <p:nvSpPr>
                  <p:cNvPr id="53276" name="Oval 28"/>
                  <p:cNvSpPr>
                    <a:spLocks noChangeArrowheads="1"/>
                  </p:cNvSpPr>
                  <p:nvPr/>
                </p:nvSpPr>
                <p:spPr bwMode="auto">
                  <a:xfrm rot="19980000">
                    <a:off x="670" y="3046"/>
                    <a:ext cx="697" cy="58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53277" name="Freeform 29"/>
                  <p:cNvSpPr>
                    <a:spLocks/>
                  </p:cNvSpPr>
                  <p:nvPr/>
                </p:nvSpPr>
                <p:spPr bwMode="auto">
                  <a:xfrm>
                    <a:off x="641" y="3233"/>
                    <a:ext cx="66" cy="168"/>
                  </a:xfrm>
                  <a:custGeom>
                    <a:avLst/>
                    <a:gdLst>
                      <a:gd name="T0" fmla="*/ 35 w 66"/>
                      <a:gd name="T1" fmla="*/ 0 h 168"/>
                      <a:gd name="T2" fmla="*/ 0 w 66"/>
                      <a:gd name="T3" fmla="*/ 167 h 168"/>
                      <a:gd name="T4" fmla="*/ 65 w 66"/>
                      <a:gd name="T5" fmla="*/ 161 h 168"/>
                      <a:gd name="T6" fmla="*/ 62 w 66"/>
                      <a:gd name="T7" fmla="*/ 4 h 168"/>
                      <a:gd name="T8" fmla="*/ 35 w 66"/>
                      <a:gd name="T9" fmla="*/ 0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6" h="168">
                        <a:moveTo>
                          <a:pt x="35" y="0"/>
                        </a:moveTo>
                        <a:lnTo>
                          <a:pt x="0" y="167"/>
                        </a:lnTo>
                        <a:lnTo>
                          <a:pt x="65" y="161"/>
                        </a:lnTo>
                        <a:lnTo>
                          <a:pt x="62" y="4"/>
                        </a:lnTo>
                        <a:lnTo>
                          <a:pt x="35" y="0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53278" name="Oval 30"/>
                <p:cNvSpPr>
                  <a:spLocks noChangeArrowheads="1"/>
                </p:cNvSpPr>
                <p:nvPr/>
              </p:nvSpPr>
              <p:spPr bwMode="auto">
                <a:xfrm rot="19980000">
                  <a:off x="927" y="3013"/>
                  <a:ext cx="696" cy="58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79" name="Oval 31"/>
                <p:cNvSpPr>
                  <a:spLocks noChangeArrowheads="1"/>
                </p:cNvSpPr>
                <p:nvPr/>
              </p:nvSpPr>
              <p:spPr bwMode="auto">
                <a:xfrm rot="19980000">
                  <a:off x="1454" y="2978"/>
                  <a:ext cx="245" cy="20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0" name="Oval 32"/>
                <p:cNvSpPr>
                  <a:spLocks noChangeArrowheads="1"/>
                </p:cNvSpPr>
                <p:nvPr/>
              </p:nvSpPr>
              <p:spPr bwMode="auto">
                <a:xfrm rot="19980000">
                  <a:off x="1534" y="3304"/>
                  <a:ext cx="163" cy="13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1" name="Oval 33"/>
                <p:cNvSpPr>
                  <a:spLocks noChangeArrowheads="1"/>
                </p:cNvSpPr>
                <p:nvPr/>
              </p:nvSpPr>
              <p:spPr bwMode="auto">
                <a:xfrm rot="19980000">
                  <a:off x="1329" y="2967"/>
                  <a:ext cx="162" cy="13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2" name="Oval 34"/>
                <p:cNvSpPr>
                  <a:spLocks noChangeArrowheads="1"/>
                </p:cNvSpPr>
                <p:nvPr/>
              </p:nvSpPr>
              <p:spPr bwMode="auto">
                <a:xfrm rot="19980000">
                  <a:off x="1492" y="3116"/>
                  <a:ext cx="245" cy="20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3" name="Oval 35"/>
                <p:cNvSpPr>
                  <a:spLocks noChangeArrowheads="1"/>
                </p:cNvSpPr>
                <p:nvPr/>
              </p:nvSpPr>
              <p:spPr bwMode="auto">
                <a:xfrm rot="19980000">
                  <a:off x="611" y="2969"/>
                  <a:ext cx="369" cy="30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4" name="Oval 36"/>
                <p:cNvSpPr>
                  <a:spLocks noChangeArrowheads="1"/>
                </p:cNvSpPr>
                <p:nvPr/>
              </p:nvSpPr>
              <p:spPr bwMode="auto">
                <a:xfrm rot="19980000">
                  <a:off x="977" y="2890"/>
                  <a:ext cx="368" cy="30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5" name="Oval 37"/>
                <p:cNvSpPr>
                  <a:spLocks noChangeArrowheads="1"/>
                </p:cNvSpPr>
                <p:nvPr/>
              </p:nvSpPr>
              <p:spPr bwMode="auto">
                <a:xfrm rot="19980000">
                  <a:off x="794" y="2891"/>
                  <a:ext cx="368" cy="3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6" name="Oval 38"/>
                <p:cNvSpPr>
                  <a:spLocks noChangeArrowheads="1"/>
                </p:cNvSpPr>
                <p:nvPr/>
              </p:nvSpPr>
              <p:spPr bwMode="auto">
                <a:xfrm rot="19980000">
                  <a:off x="890" y="3275"/>
                  <a:ext cx="367" cy="3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287" name="Freeform 39"/>
                <p:cNvSpPr>
                  <a:spLocks/>
                </p:cNvSpPr>
                <p:nvPr/>
              </p:nvSpPr>
              <p:spPr bwMode="auto">
                <a:xfrm>
                  <a:off x="703" y="2932"/>
                  <a:ext cx="915" cy="655"/>
                </a:xfrm>
                <a:custGeom>
                  <a:avLst/>
                  <a:gdLst>
                    <a:gd name="T0" fmla="*/ 71 w 915"/>
                    <a:gd name="T1" fmla="*/ 85 h 655"/>
                    <a:gd name="T2" fmla="*/ 263 w 915"/>
                    <a:gd name="T3" fmla="*/ 95 h 655"/>
                    <a:gd name="T4" fmla="*/ 431 w 915"/>
                    <a:gd name="T5" fmla="*/ 0 h 655"/>
                    <a:gd name="T6" fmla="*/ 630 w 915"/>
                    <a:gd name="T7" fmla="*/ 93 h 655"/>
                    <a:gd name="T8" fmla="*/ 668 w 915"/>
                    <a:gd name="T9" fmla="*/ 92 h 655"/>
                    <a:gd name="T10" fmla="*/ 774 w 915"/>
                    <a:gd name="T11" fmla="*/ 102 h 655"/>
                    <a:gd name="T12" fmla="*/ 817 w 915"/>
                    <a:gd name="T13" fmla="*/ 130 h 655"/>
                    <a:gd name="T14" fmla="*/ 910 w 915"/>
                    <a:gd name="T15" fmla="*/ 172 h 655"/>
                    <a:gd name="T16" fmla="*/ 914 w 915"/>
                    <a:gd name="T17" fmla="*/ 197 h 655"/>
                    <a:gd name="T18" fmla="*/ 906 w 915"/>
                    <a:gd name="T19" fmla="*/ 442 h 655"/>
                    <a:gd name="T20" fmla="*/ 833 w 915"/>
                    <a:gd name="T21" fmla="*/ 502 h 655"/>
                    <a:gd name="T22" fmla="*/ 537 w 915"/>
                    <a:gd name="T23" fmla="*/ 602 h 655"/>
                    <a:gd name="T24" fmla="*/ 497 w 915"/>
                    <a:gd name="T25" fmla="*/ 580 h 655"/>
                    <a:gd name="T26" fmla="*/ 289 w 915"/>
                    <a:gd name="T27" fmla="*/ 625 h 655"/>
                    <a:gd name="T28" fmla="*/ 263 w 915"/>
                    <a:gd name="T29" fmla="*/ 654 h 655"/>
                    <a:gd name="T30" fmla="*/ 0 w 915"/>
                    <a:gd name="T31" fmla="*/ 367 h 655"/>
                    <a:gd name="T32" fmla="*/ 71 w 915"/>
                    <a:gd name="T33" fmla="*/ 85 h 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5" h="655">
                      <a:moveTo>
                        <a:pt x="71" y="85"/>
                      </a:moveTo>
                      <a:lnTo>
                        <a:pt x="263" y="95"/>
                      </a:lnTo>
                      <a:lnTo>
                        <a:pt x="431" y="0"/>
                      </a:lnTo>
                      <a:lnTo>
                        <a:pt x="630" y="93"/>
                      </a:lnTo>
                      <a:lnTo>
                        <a:pt x="668" y="92"/>
                      </a:lnTo>
                      <a:lnTo>
                        <a:pt x="774" y="102"/>
                      </a:lnTo>
                      <a:lnTo>
                        <a:pt x="817" y="130"/>
                      </a:lnTo>
                      <a:lnTo>
                        <a:pt x="910" y="172"/>
                      </a:lnTo>
                      <a:lnTo>
                        <a:pt x="914" y="197"/>
                      </a:lnTo>
                      <a:lnTo>
                        <a:pt x="906" y="442"/>
                      </a:lnTo>
                      <a:lnTo>
                        <a:pt x="833" y="502"/>
                      </a:lnTo>
                      <a:lnTo>
                        <a:pt x="537" y="602"/>
                      </a:lnTo>
                      <a:lnTo>
                        <a:pt x="497" y="580"/>
                      </a:lnTo>
                      <a:lnTo>
                        <a:pt x="289" y="625"/>
                      </a:lnTo>
                      <a:lnTo>
                        <a:pt x="263" y="654"/>
                      </a:lnTo>
                      <a:lnTo>
                        <a:pt x="0" y="367"/>
                      </a:lnTo>
                      <a:lnTo>
                        <a:pt x="71" y="85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53288" name="Rectangle 40"/>
            <p:cNvSpPr>
              <a:spLocks noChangeArrowheads="1"/>
            </p:cNvSpPr>
            <p:nvPr/>
          </p:nvSpPr>
          <p:spPr bwMode="auto">
            <a:xfrm>
              <a:off x="4560" y="1248"/>
              <a:ext cx="34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/>
            <a:p>
              <a:pPr algn="l" defTabSz="585788" eaLnBrk="0" hangingPunct="0"/>
              <a:r>
                <a:rPr kumimoji="0" lang="en-US" altLang="he-IL" sz="1600" b="1">
                  <a:latin typeface="BMW Helvetica Light" charset="0"/>
                  <a:cs typeface="Times New Roman (Hebrew)" pitchFamily="26" charset="-79"/>
                </a:rPr>
                <a:t>Web</a:t>
              </a:r>
            </a:p>
          </p:txBody>
        </p:sp>
      </p:grpSp>
      <p:sp>
        <p:nvSpPr>
          <p:cNvPr id="53289" name="AutoShape 41"/>
          <p:cNvSpPr>
            <a:spLocks noChangeArrowheads="1"/>
          </p:cNvSpPr>
          <p:nvPr/>
        </p:nvSpPr>
        <p:spPr bwMode="auto">
          <a:xfrm>
            <a:off x="6172200" y="2667000"/>
            <a:ext cx="481013" cy="596900"/>
          </a:xfrm>
          <a:prstGeom prst="rightArrow">
            <a:avLst>
              <a:gd name="adj1" fmla="val 75009"/>
              <a:gd name="adj2" fmla="val 50014"/>
            </a:avLst>
          </a:prstGeom>
          <a:solidFill>
            <a:srgbClr val="9900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90" name="Freeform 42"/>
          <p:cNvSpPr>
            <a:spLocks/>
          </p:cNvSpPr>
          <p:nvPr/>
        </p:nvSpPr>
        <p:spPr bwMode="auto">
          <a:xfrm>
            <a:off x="2667000" y="3452813"/>
            <a:ext cx="750888" cy="1323975"/>
          </a:xfrm>
          <a:custGeom>
            <a:avLst/>
            <a:gdLst>
              <a:gd name="T0" fmla="*/ 0 w 512"/>
              <a:gd name="T1" fmla="*/ 280 h 834"/>
              <a:gd name="T2" fmla="*/ 202 w 512"/>
              <a:gd name="T3" fmla="*/ 0 h 834"/>
              <a:gd name="T4" fmla="*/ 425 w 512"/>
              <a:gd name="T5" fmla="*/ 280 h 834"/>
              <a:gd name="T6" fmla="*/ 310 w 512"/>
              <a:gd name="T7" fmla="*/ 280 h 834"/>
              <a:gd name="T8" fmla="*/ 311 w 512"/>
              <a:gd name="T9" fmla="*/ 535 h 834"/>
              <a:gd name="T10" fmla="*/ 325 w 512"/>
              <a:gd name="T11" fmla="*/ 578 h 834"/>
              <a:gd name="T12" fmla="*/ 353 w 512"/>
              <a:gd name="T13" fmla="*/ 610 h 834"/>
              <a:gd name="T14" fmla="*/ 392 w 512"/>
              <a:gd name="T15" fmla="*/ 627 h 834"/>
              <a:gd name="T16" fmla="*/ 449 w 512"/>
              <a:gd name="T17" fmla="*/ 633 h 834"/>
              <a:gd name="T18" fmla="*/ 511 w 512"/>
              <a:gd name="T19" fmla="*/ 633 h 834"/>
              <a:gd name="T20" fmla="*/ 511 w 512"/>
              <a:gd name="T21" fmla="*/ 833 h 834"/>
              <a:gd name="T22" fmla="*/ 415 w 512"/>
              <a:gd name="T23" fmla="*/ 831 h 834"/>
              <a:gd name="T24" fmla="*/ 372 w 512"/>
              <a:gd name="T25" fmla="*/ 824 h 834"/>
              <a:gd name="T26" fmla="*/ 325 w 512"/>
              <a:gd name="T27" fmla="*/ 816 h 834"/>
              <a:gd name="T28" fmla="*/ 293 w 512"/>
              <a:gd name="T29" fmla="*/ 805 h 834"/>
              <a:gd name="T30" fmla="*/ 258 w 512"/>
              <a:gd name="T31" fmla="*/ 788 h 834"/>
              <a:gd name="T32" fmla="*/ 228 w 512"/>
              <a:gd name="T33" fmla="*/ 768 h 834"/>
              <a:gd name="T34" fmla="*/ 194 w 512"/>
              <a:gd name="T35" fmla="*/ 739 h 834"/>
              <a:gd name="T36" fmla="*/ 167 w 512"/>
              <a:gd name="T37" fmla="*/ 705 h 834"/>
              <a:gd name="T38" fmla="*/ 146 w 512"/>
              <a:gd name="T39" fmla="*/ 669 h 834"/>
              <a:gd name="T40" fmla="*/ 127 w 512"/>
              <a:gd name="T41" fmla="*/ 629 h 834"/>
              <a:gd name="T42" fmla="*/ 115 w 512"/>
              <a:gd name="T43" fmla="*/ 580 h 834"/>
              <a:gd name="T44" fmla="*/ 113 w 512"/>
              <a:gd name="T45" fmla="*/ 535 h 834"/>
              <a:gd name="T46" fmla="*/ 112 w 512"/>
              <a:gd name="T47" fmla="*/ 280 h 834"/>
              <a:gd name="T48" fmla="*/ 0 w 512"/>
              <a:gd name="T49" fmla="*/ 280 h 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12" h="834">
                <a:moveTo>
                  <a:pt x="0" y="280"/>
                </a:moveTo>
                <a:lnTo>
                  <a:pt x="202" y="0"/>
                </a:lnTo>
                <a:lnTo>
                  <a:pt x="425" y="280"/>
                </a:lnTo>
                <a:lnTo>
                  <a:pt x="310" y="280"/>
                </a:lnTo>
                <a:lnTo>
                  <a:pt x="311" y="535"/>
                </a:lnTo>
                <a:lnTo>
                  <a:pt x="325" y="578"/>
                </a:lnTo>
                <a:lnTo>
                  <a:pt x="353" y="610"/>
                </a:lnTo>
                <a:lnTo>
                  <a:pt x="392" y="627"/>
                </a:lnTo>
                <a:lnTo>
                  <a:pt x="449" y="633"/>
                </a:lnTo>
                <a:lnTo>
                  <a:pt x="511" y="633"/>
                </a:lnTo>
                <a:lnTo>
                  <a:pt x="511" y="833"/>
                </a:lnTo>
                <a:lnTo>
                  <a:pt x="415" y="831"/>
                </a:lnTo>
                <a:lnTo>
                  <a:pt x="372" y="824"/>
                </a:lnTo>
                <a:lnTo>
                  <a:pt x="325" y="816"/>
                </a:lnTo>
                <a:lnTo>
                  <a:pt x="293" y="805"/>
                </a:lnTo>
                <a:lnTo>
                  <a:pt x="258" y="788"/>
                </a:lnTo>
                <a:lnTo>
                  <a:pt x="228" y="768"/>
                </a:lnTo>
                <a:lnTo>
                  <a:pt x="194" y="739"/>
                </a:lnTo>
                <a:lnTo>
                  <a:pt x="167" y="705"/>
                </a:lnTo>
                <a:lnTo>
                  <a:pt x="146" y="669"/>
                </a:lnTo>
                <a:lnTo>
                  <a:pt x="127" y="629"/>
                </a:lnTo>
                <a:lnTo>
                  <a:pt x="115" y="580"/>
                </a:lnTo>
                <a:lnTo>
                  <a:pt x="113" y="535"/>
                </a:lnTo>
                <a:lnTo>
                  <a:pt x="112" y="280"/>
                </a:lnTo>
                <a:lnTo>
                  <a:pt x="0" y="280"/>
                </a:lnTo>
              </a:path>
            </a:pathLst>
          </a:custGeom>
          <a:solidFill>
            <a:srgbClr val="800080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1066800" y="5029200"/>
            <a:ext cx="22733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kumimoji="0" lang="en-US" altLang="he-IL" sz="2000" b="1">
                <a:solidFill>
                  <a:schemeClr val="tx2"/>
                </a:solidFill>
                <a:latin typeface="BMW Helvetica Light" charset="0"/>
                <a:cs typeface="Times New Roman (Hebrew)" pitchFamily="26" charset="-79"/>
              </a:rPr>
              <a:t>Results determined</a:t>
            </a:r>
          </a:p>
          <a:p>
            <a:pPr algn="l" eaLnBrk="0" hangingPunct="0"/>
            <a:r>
              <a:rPr kumimoji="0" lang="en-US" altLang="he-IL" sz="2000" b="1">
                <a:solidFill>
                  <a:schemeClr val="tx2"/>
                </a:solidFill>
                <a:latin typeface="BMW Helvetica Light" charset="0"/>
                <a:cs typeface="Times New Roman (Hebrew)" pitchFamily="26" charset="-79"/>
              </a:rPr>
              <a:t>by line simulation</a:t>
            </a:r>
            <a:endParaRPr kumimoji="0" lang="en-US" altLang="he-IL" sz="1400" b="1">
              <a:latin typeface="BMW Helvetica Light" charset="0"/>
              <a:cs typeface="Times New Roman (Hebrew)" pitchFamily="26" charset="-79"/>
            </a:endParaRPr>
          </a:p>
          <a:p>
            <a:pPr lvl="1" algn="l" eaLnBrk="0" hangingPunct="0">
              <a:buFontTx/>
              <a:buChar char="•"/>
            </a:pPr>
            <a:r>
              <a:rPr kumimoji="0" lang="en-US" altLang="he-IL" sz="1400" b="1">
                <a:latin typeface="BMW Helvetica Light" charset="0"/>
                <a:cs typeface="Times New Roman (Hebrew)" pitchFamily="26" charset="-79"/>
              </a:rPr>
              <a:t> Throughput times</a:t>
            </a:r>
          </a:p>
          <a:p>
            <a:pPr lvl="1" algn="l" eaLnBrk="0" hangingPunct="0">
              <a:buFontTx/>
              <a:buChar char="•"/>
            </a:pPr>
            <a:r>
              <a:rPr kumimoji="0" lang="en-US" altLang="he-IL" sz="1400" b="1">
                <a:latin typeface="BMW Helvetica Light" charset="0"/>
                <a:cs typeface="Times New Roman (Hebrew)" pitchFamily="26" charset="-79"/>
              </a:rPr>
              <a:t> Sequence mix</a:t>
            </a:r>
          </a:p>
          <a:p>
            <a:pPr lvl="1" algn="l" eaLnBrk="0" hangingPunct="0">
              <a:buFontTx/>
              <a:buChar char="•"/>
            </a:pPr>
            <a:r>
              <a:rPr kumimoji="0" lang="en-US" altLang="he-IL" sz="1400" b="1">
                <a:latin typeface="BMW Helvetica Light" charset="0"/>
                <a:cs typeface="Times New Roman (Hebrew)" pitchFamily="26" charset="-79"/>
              </a:rPr>
              <a:t> Disruptions</a:t>
            </a:r>
          </a:p>
        </p:txBody>
      </p:sp>
      <p:sp>
        <p:nvSpPr>
          <p:cNvPr id="53292" name="Rectangle 44"/>
          <p:cNvSpPr>
            <a:spLocks noChangeArrowheads="1"/>
          </p:cNvSpPr>
          <p:nvPr/>
        </p:nvSpPr>
        <p:spPr bwMode="auto">
          <a:xfrm>
            <a:off x="908050" y="3733800"/>
            <a:ext cx="180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endParaRPr kumimoji="0" lang="de-DE" altLang="he-IL" sz="1600" b="1">
              <a:latin typeface="BMW Helvetica Light" charset="0"/>
              <a:cs typeface="Times New Roman (Hebrew)" pitchFamily="26" charset="-79"/>
            </a:endParaRPr>
          </a:p>
        </p:txBody>
      </p:sp>
      <p:grpSp>
        <p:nvGrpSpPr>
          <p:cNvPr id="53293" name="Group 45"/>
          <p:cNvGrpSpPr>
            <a:grpSpLocks/>
          </p:cNvGrpSpPr>
          <p:nvPr/>
        </p:nvGrpSpPr>
        <p:grpSpPr bwMode="auto">
          <a:xfrm>
            <a:off x="3581400" y="3886200"/>
            <a:ext cx="2276475" cy="2643188"/>
            <a:chOff x="2347" y="1920"/>
            <a:chExt cx="1554" cy="1665"/>
          </a:xfrm>
        </p:grpSpPr>
        <p:grpSp>
          <p:nvGrpSpPr>
            <p:cNvPr id="53294" name="Group 46"/>
            <p:cNvGrpSpPr>
              <a:grpSpLocks/>
            </p:cNvGrpSpPr>
            <p:nvPr/>
          </p:nvGrpSpPr>
          <p:grpSpPr bwMode="auto">
            <a:xfrm>
              <a:off x="2347" y="2349"/>
              <a:ext cx="1554" cy="1236"/>
              <a:chOff x="2352" y="2708"/>
              <a:chExt cx="1554" cy="1236"/>
            </a:xfrm>
          </p:grpSpPr>
          <p:pic>
            <p:nvPicPr>
              <p:cNvPr id="53295" name="Picture 47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2708"/>
                <a:ext cx="1554" cy="1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296" name="Rectangle 48"/>
              <p:cNvSpPr>
                <a:spLocks noChangeArrowheads="1"/>
              </p:cNvSpPr>
              <p:nvPr/>
            </p:nvSpPr>
            <p:spPr bwMode="auto">
              <a:xfrm>
                <a:off x="2370" y="2713"/>
                <a:ext cx="1495" cy="12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3297" name="Rectangle 49"/>
            <p:cNvSpPr>
              <a:spLocks noChangeArrowheads="1"/>
            </p:cNvSpPr>
            <p:nvPr/>
          </p:nvSpPr>
          <p:spPr bwMode="auto">
            <a:xfrm>
              <a:off x="2688" y="1920"/>
              <a:ext cx="971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/>
              <a:r>
                <a:rPr kumimoji="0" lang="en-US" altLang="he-IL" sz="2000" b="1">
                  <a:latin typeface="BMW Helvetica Light" charset="0"/>
                  <a:cs typeface="Times New Roman (Hebrew)" pitchFamily="26" charset="-79"/>
                </a:rPr>
                <a:t>Line / Shop</a:t>
              </a:r>
            </a:p>
          </p:txBody>
        </p:sp>
      </p:grpSp>
      <p:grpSp>
        <p:nvGrpSpPr>
          <p:cNvPr id="53298" name="Group 50"/>
          <p:cNvGrpSpPr>
            <a:grpSpLocks/>
          </p:cNvGrpSpPr>
          <p:nvPr/>
        </p:nvGrpSpPr>
        <p:grpSpPr bwMode="auto">
          <a:xfrm>
            <a:off x="3352800" y="2286000"/>
            <a:ext cx="2444750" cy="1363663"/>
            <a:chOff x="1975" y="912"/>
            <a:chExt cx="1540" cy="859"/>
          </a:xfrm>
        </p:grpSpPr>
        <p:grpSp>
          <p:nvGrpSpPr>
            <p:cNvPr id="53299" name="Group 51"/>
            <p:cNvGrpSpPr>
              <a:grpSpLocks/>
            </p:cNvGrpSpPr>
            <p:nvPr/>
          </p:nvGrpSpPr>
          <p:grpSpPr bwMode="auto">
            <a:xfrm>
              <a:off x="1975" y="912"/>
              <a:ext cx="1540" cy="859"/>
              <a:chOff x="2213" y="904"/>
              <a:chExt cx="1669" cy="859"/>
            </a:xfrm>
          </p:grpSpPr>
          <p:sp>
            <p:nvSpPr>
              <p:cNvPr id="53300" name="Freeform 52"/>
              <p:cNvSpPr>
                <a:spLocks/>
              </p:cNvSpPr>
              <p:nvPr/>
            </p:nvSpPr>
            <p:spPr bwMode="auto">
              <a:xfrm>
                <a:off x="2214" y="904"/>
                <a:ext cx="1661" cy="859"/>
              </a:xfrm>
              <a:custGeom>
                <a:avLst/>
                <a:gdLst>
                  <a:gd name="T0" fmla="*/ 0 w 1661"/>
                  <a:gd name="T1" fmla="*/ 0 h 859"/>
                  <a:gd name="T2" fmla="*/ 332 w 1661"/>
                  <a:gd name="T3" fmla="*/ 0 h 859"/>
                  <a:gd name="T4" fmla="*/ 332 w 1661"/>
                  <a:gd name="T5" fmla="*/ 465 h 859"/>
                  <a:gd name="T6" fmla="*/ 663 w 1661"/>
                  <a:gd name="T7" fmla="*/ 254 h 859"/>
                  <a:gd name="T8" fmla="*/ 663 w 1661"/>
                  <a:gd name="T9" fmla="*/ 465 h 859"/>
                  <a:gd name="T10" fmla="*/ 995 w 1661"/>
                  <a:gd name="T11" fmla="*/ 254 h 859"/>
                  <a:gd name="T12" fmla="*/ 995 w 1661"/>
                  <a:gd name="T13" fmla="*/ 465 h 859"/>
                  <a:gd name="T14" fmla="*/ 1327 w 1661"/>
                  <a:gd name="T15" fmla="*/ 254 h 859"/>
                  <a:gd name="T16" fmla="*/ 1327 w 1661"/>
                  <a:gd name="T17" fmla="*/ 465 h 859"/>
                  <a:gd name="T18" fmla="*/ 1660 w 1661"/>
                  <a:gd name="T19" fmla="*/ 254 h 859"/>
                  <a:gd name="T20" fmla="*/ 1660 w 1661"/>
                  <a:gd name="T21" fmla="*/ 858 h 859"/>
                  <a:gd name="T22" fmla="*/ 0 w 1661"/>
                  <a:gd name="T23" fmla="*/ 858 h 859"/>
                  <a:gd name="T24" fmla="*/ 0 w 1661"/>
                  <a:gd name="T25" fmla="*/ 0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1" h="859">
                    <a:moveTo>
                      <a:pt x="0" y="0"/>
                    </a:moveTo>
                    <a:lnTo>
                      <a:pt x="332" y="0"/>
                    </a:lnTo>
                    <a:lnTo>
                      <a:pt x="332" y="465"/>
                    </a:lnTo>
                    <a:lnTo>
                      <a:pt x="663" y="254"/>
                    </a:lnTo>
                    <a:lnTo>
                      <a:pt x="663" y="465"/>
                    </a:lnTo>
                    <a:lnTo>
                      <a:pt x="995" y="254"/>
                    </a:lnTo>
                    <a:lnTo>
                      <a:pt x="995" y="465"/>
                    </a:lnTo>
                    <a:lnTo>
                      <a:pt x="1327" y="254"/>
                    </a:lnTo>
                    <a:lnTo>
                      <a:pt x="1327" y="465"/>
                    </a:lnTo>
                    <a:lnTo>
                      <a:pt x="1660" y="254"/>
                    </a:lnTo>
                    <a:lnTo>
                      <a:pt x="1660" y="858"/>
                    </a:lnTo>
                    <a:lnTo>
                      <a:pt x="0" y="85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254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1" name="Freeform 53"/>
              <p:cNvSpPr>
                <a:spLocks/>
              </p:cNvSpPr>
              <p:nvPr/>
            </p:nvSpPr>
            <p:spPr bwMode="auto">
              <a:xfrm>
                <a:off x="2213" y="1584"/>
                <a:ext cx="156" cy="74"/>
              </a:xfrm>
              <a:custGeom>
                <a:avLst/>
                <a:gdLst>
                  <a:gd name="T0" fmla="*/ 155 w 156"/>
                  <a:gd name="T1" fmla="*/ 36 h 74"/>
                  <a:gd name="T2" fmla="*/ 94 w 156"/>
                  <a:gd name="T3" fmla="*/ 0 h 74"/>
                  <a:gd name="T4" fmla="*/ 103 w 156"/>
                  <a:gd name="T5" fmla="*/ 24 h 74"/>
                  <a:gd name="T6" fmla="*/ 0 w 156"/>
                  <a:gd name="T7" fmla="*/ 24 h 74"/>
                  <a:gd name="T8" fmla="*/ 0 w 156"/>
                  <a:gd name="T9" fmla="*/ 48 h 74"/>
                  <a:gd name="T10" fmla="*/ 103 w 156"/>
                  <a:gd name="T11" fmla="*/ 48 h 74"/>
                  <a:gd name="T12" fmla="*/ 94 w 156"/>
                  <a:gd name="T13" fmla="*/ 73 h 74"/>
                  <a:gd name="T14" fmla="*/ 155 w 156"/>
                  <a:gd name="T15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74">
                    <a:moveTo>
                      <a:pt x="155" y="36"/>
                    </a:moveTo>
                    <a:lnTo>
                      <a:pt x="94" y="0"/>
                    </a:lnTo>
                    <a:lnTo>
                      <a:pt x="103" y="24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103" y="48"/>
                    </a:lnTo>
                    <a:lnTo>
                      <a:pt x="94" y="73"/>
                    </a:lnTo>
                    <a:lnTo>
                      <a:pt x="155" y="3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2" name="Freeform 54"/>
              <p:cNvSpPr>
                <a:spLocks/>
              </p:cNvSpPr>
              <p:nvPr/>
            </p:nvSpPr>
            <p:spPr bwMode="auto">
              <a:xfrm>
                <a:off x="3747" y="1584"/>
                <a:ext cx="135" cy="74"/>
              </a:xfrm>
              <a:custGeom>
                <a:avLst/>
                <a:gdLst>
                  <a:gd name="T0" fmla="*/ 134 w 135"/>
                  <a:gd name="T1" fmla="*/ 36 h 74"/>
                  <a:gd name="T2" fmla="*/ 82 w 135"/>
                  <a:gd name="T3" fmla="*/ 0 h 74"/>
                  <a:gd name="T4" fmla="*/ 89 w 135"/>
                  <a:gd name="T5" fmla="*/ 24 h 74"/>
                  <a:gd name="T6" fmla="*/ 0 w 135"/>
                  <a:gd name="T7" fmla="*/ 24 h 74"/>
                  <a:gd name="T8" fmla="*/ 0 w 135"/>
                  <a:gd name="T9" fmla="*/ 48 h 74"/>
                  <a:gd name="T10" fmla="*/ 89 w 135"/>
                  <a:gd name="T11" fmla="*/ 48 h 74"/>
                  <a:gd name="T12" fmla="*/ 82 w 135"/>
                  <a:gd name="T13" fmla="*/ 73 h 74"/>
                  <a:gd name="T14" fmla="*/ 134 w 135"/>
                  <a:gd name="T15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74">
                    <a:moveTo>
                      <a:pt x="134" y="36"/>
                    </a:moveTo>
                    <a:lnTo>
                      <a:pt x="82" y="0"/>
                    </a:lnTo>
                    <a:lnTo>
                      <a:pt x="89" y="24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89" y="48"/>
                    </a:lnTo>
                    <a:lnTo>
                      <a:pt x="82" y="73"/>
                    </a:lnTo>
                    <a:lnTo>
                      <a:pt x="134" y="3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3" name="Freeform 55"/>
              <p:cNvSpPr>
                <a:spLocks/>
              </p:cNvSpPr>
              <p:nvPr/>
            </p:nvSpPr>
            <p:spPr bwMode="auto">
              <a:xfrm>
                <a:off x="2371" y="1547"/>
                <a:ext cx="292" cy="130"/>
              </a:xfrm>
              <a:custGeom>
                <a:avLst/>
                <a:gdLst>
                  <a:gd name="T0" fmla="*/ 0 w 292"/>
                  <a:gd name="T1" fmla="*/ 0 h 130"/>
                  <a:gd name="T2" fmla="*/ 291 w 292"/>
                  <a:gd name="T3" fmla="*/ 0 h 130"/>
                  <a:gd name="T4" fmla="*/ 291 w 292"/>
                  <a:gd name="T5" fmla="*/ 129 h 130"/>
                  <a:gd name="T6" fmla="*/ 0 w 292"/>
                  <a:gd name="T7" fmla="*/ 129 h 130"/>
                  <a:gd name="T8" fmla="*/ 0 w 292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130">
                    <a:moveTo>
                      <a:pt x="0" y="0"/>
                    </a:moveTo>
                    <a:lnTo>
                      <a:pt x="291" y="0"/>
                    </a:lnTo>
                    <a:lnTo>
                      <a:pt x="291" y="129"/>
                    </a:lnTo>
                    <a:lnTo>
                      <a:pt x="0" y="12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4" name="Freeform 56"/>
              <p:cNvSpPr>
                <a:spLocks/>
              </p:cNvSpPr>
              <p:nvPr/>
            </p:nvSpPr>
            <p:spPr bwMode="auto">
              <a:xfrm>
                <a:off x="3431" y="1550"/>
                <a:ext cx="313" cy="130"/>
              </a:xfrm>
              <a:custGeom>
                <a:avLst/>
                <a:gdLst>
                  <a:gd name="T0" fmla="*/ 0 w 313"/>
                  <a:gd name="T1" fmla="*/ 0 h 130"/>
                  <a:gd name="T2" fmla="*/ 312 w 313"/>
                  <a:gd name="T3" fmla="*/ 0 h 130"/>
                  <a:gd name="T4" fmla="*/ 312 w 313"/>
                  <a:gd name="T5" fmla="*/ 129 h 130"/>
                  <a:gd name="T6" fmla="*/ 0 w 313"/>
                  <a:gd name="T7" fmla="*/ 129 h 130"/>
                  <a:gd name="T8" fmla="*/ 0 w 313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130">
                    <a:moveTo>
                      <a:pt x="0" y="0"/>
                    </a:moveTo>
                    <a:lnTo>
                      <a:pt x="312" y="0"/>
                    </a:lnTo>
                    <a:lnTo>
                      <a:pt x="312" y="129"/>
                    </a:lnTo>
                    <a:lnTo>
                      <a:pt x="0" y="12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5" name="Freeform 57"/>
              <p:cNvSpPr>
                <a:spLocks/>
              </p:cNvSpPr>
              <p:nvPr/>
            </p:nvSpPr>
            <p:spPr bwMode="auto">
              <a:xfrm>
                <a:off x="2912" y="1547"/>
                <a:ext cx="269" cy="130"/>
              </a:xfrm>
              <a:custGeom>
                <a:avLst/>
                <a:gdLst>
                  <a:gd name="T0" fmla="*/ 0 w 269"/>
                  <a:gd name="T1" fmla="*/ 0 h 130"/>
                  <a:gd name="T2" fmla="*/ 268 w 269"/>
                  <a:gd name="T3" fmla="*/ 0 h 130"/>
                  <a:gd name="T4" fmla="*/ 268 w 269"/>
                  <a:gd name="T5" fmla="*/ 129 h 130"/>
                  <a:gd name="T6" fmla="*/ 0 w 269"/>
                  <a:gd name="T7" fmla="*/ 129 h 130"/>
                  <a:gd name="T8" fmla="*/ 0 w 269"/>
                  <a:gd name="T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130">
                    <a:moveTo>
                      <a:pt x="0" y="0"/>
                    </a:moveTo>
                    <a:lnTo>
                      <a:pt x="268" y="0"/>
                    </a:lnTo>
                    <a:lnTo>
                      <a:pt x="268" y="129"/>
                    </a:lnTo>
                    <a:lnTo>
                      <a:pt x="0" y="12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6" name="Freeform 58"/>
              <p:cNvSpPr>
                <a:spLocks/>
              </p:cNvSpPr>
              <p:nvPr/>
            </p:nvSpPr>
            <p:spPr bwMode="auto">
              <a:xfrm>
                <a:off x="2665" y="1590"/>
                <a:ext cx="67" cy="52"/>
              </a:xfrm>
              <a:custGeom>
                <a:avLst/>
                <a:gdLst>
                  <a:gd name="T0" fmla="*/ 66 w 67"/>
                  <a:gd name="T1" fmla="*/ 25 h 52"/>
                  <a:gd name="T2" fmla="*/ 31 w 67"/>
                  <a:gd name="T3" fmla="*/ 0 h 52"/>
                  <a:gd name="T4" fmla="*/ 36 w 67"/>
                  <a:gd name="T5" fmla="*/ 17 h 52"/>
                  <a:gd name="T6" fmla="*/ 0 w 67"/>
                  <a:gd name="T7" fmla="*/ 17 h 52"/>
                  <a:gd name="T8" fmla="*/ 0 w 67"/>
                  <a:gd name="T9" fmla="*/ 34 h 52"/>
                  <a:gd name="T10" fmla="*/ 36 w 67"/>
                  <a:gd name="T11" fmla="*/ 34 h 52"/>
                  <a:gd name="T12" fmla="*/ 31 w 67"/>
                  <a:gd name="T13" fmla="*/ 51 h 52"/>
                  <a:gd name="T14" fmla="*/ 66 w 67"/>
                  <a:gd name="T15" fmla="*/ 2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52">
                    <a:moveTo>
                      <a:pt x="66" y="25"/>
                    </a:moveTo>
                    <a:lnTo>
                      <a:pt x="31" y="0"/>
                    </a:lnTo>
                    <a:lnTo>
                      <a:pt x="36" y="17"/>
                    </a:lnTo>
                    <a:lnTo>
                      <a:pt x="0" y="17"/>
                    </a:lnTo>
                    <a:lnTo>
                      <a:pt x="0" y="34"/>
                    </a:lnTo>
                    <a:lnTo>
                      <a:pt x="36" y="34"/>
                    </a:lnTo>
                    <a:lnTo>
                      <a:pt x="31" y="51"/>
                    </a:lnTo>
                    <a:lnTo>
                      <a:pt x="66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7" name="Freeform 59"/>
              <p:cNvSpPr>
                <a:spLocks/>
              </p:cNvSpPr>
              <p:nvPr/>
            </p:nvSpPr>
            <p:spPr bwMode="auto">
              <a:xfrm>
                <a:off x="2844" y="1587"/>
                <a:ext cx="69" cy="50"/>
              </a:xfrm>
              <a:custGeom>
                <a:avLst/>
                <a:gdLst>
                  <a:gd name="T0" fmla="*/ 68 w 69"/>
                  <a:gd name="T1" fmla="*/ 24 h 50"/>
                  <a:gd name="T2" fmla="*/ 32 w 69"/>
                  <a:gd name="T3" fmla="*/ 0 h 50"/>
                  <a:gd name="T4" fmla="*/ 37 w 69"/>
                  <a:gd name="T5" fmla="*/ 16 h 50"/>
                  <a:gd name="T6" fmla="*/ 0 w 69"/>
                  <a:gd name="T7" fmla="*/ 16 h 50"/>
                  <a:gd name="T8" fmla="*/ 0 w 69"/>
                  <a:gd name="T9" fmla="*/ 32 h 50"/>
                  <a:gd name="T10" fmla="*/ 37 w 69"/>
                  <a:gd name="T11" fmla="*/ 32 h 50"/>
                  <a:gd name="T12" fmla="*/ 32 w 69"/>
                  <a:gd name="T13" fmla="*/ 49 h 50"/>
                  <a:gd name="T14" fmla="*/ 68 w 69"/>
                  <a:gd name="T15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50">
                    <a:moveTo>
                      <a:pt x="68" y="24"/>
                    </a:moveTo>
                    <a:lnTo>
                      <a:pt x="32" y="0"/>
                    </a:lnTo>
                    <a:lnTo>
                      <a:pt x="37" y="16"/>
                    </a:lnTo>
                    <a:lnTo>
                      <a:pt x="0" y="16"/>
                    </a:lnTo>
                    <a:lnTo>
                      <a:pt x="0" y="32"/>
                    </a:lnTo>
                    <a:lnTo>
                      <a:pt x="37" y="32"/>
                    </a:lnTo>
                    <a:lnTo>
                      <a:pt x="32" y="49"/>
                    </a:lnTo>
                    <a:lnTo>
                      <a:pt x="68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8" name="Freeform 60"/>
              <p:cNvSpPr>
                <a:spLocks/>
              </p:cNvSpPr>
              <p:nvPr/>
            </p:nvSpPr>
            <p:spPr bwMode="auto">
              <a:xfrm>
                <a:off x="2732" y="1460"/>
                <a:ext cx="113" cy="220"/>
              </a:xfrm>
              <a:custGeom>
                <a:avLst/>
                <a:gdLst>
                  <a:gd name="T0" fmla="*/ 0 w 113"/>
                  <a:gd name="T1" fmla="*/ 0 h 220"/>
                  <a:gd name="T2" fmla="*/ 112 w 113"/>
                  <a:gd name="T3" fmla="*/ 0 h 220"/>
                  <a:gd name="T4" fmla="*/ 112 w 113"/>
                  <a:gd name="T5" fmla="*/ 219 h 220"/>
                  <a:gd name="T6" fmla="*/ 0 w 113"/>
                  <a:gd name="T7" fmla="*/ 219 h 220"/>
                  <a:gd name="T8" fmla="*/ 0 w 113"/>
                  <a:gd name="T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220">
                    <a:moveTo>
                      <a:pt x="0" y="0"/>
                    </a:moveTo>
                    <a:lnTo>
                      <a:pt x="112" y="0"/>
                    </a:lnTo>
                    <a:lnTo>
                      <a:pt x="112" y="219"/>
                    </a:lnTo>
                    <a:lnTo>
                      <a:pt x="0" y="21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09" name="Line 61"/>
              <p:cNvSpPr>
                <a:spLocks noChangeShapeType="1"/>
              </p:cNvSpPr>
              <p:nvPr/>
            </p:nvSpPr>
            <p:spPr bwMode="auto">
              <a:xfrm>
                <a:off x="2755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0" name="Line 62"/>
              <p:cNvSpPr>
                <a:spLocks noChangeShapeType="1"/>
              </p:cNvSpPr>
              <p:nvPr/>
            </p:nvSpPr>
            <p:spPr bwMode="auto">
              <a:xfrm>
                <a:off x="2800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1" name="Line 63"/>
              <p:cNvSpPr>
                <a:spLocks noChangeShapeType="1"/>
              </p:cNvSpPr>
              <p:nvPr/>
            </p:nvSpPr>
            <p:spPr bwMode="auto">
              <a:xfrm>
                <a:off x="2777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2" name="Line 64"/>
              <p:cNvSpPr>
                <a:spLocks noChangeShapeType="1"/>
              </p:cNvSpPr>
              <p:nvPr/>
            </p:nvSpPr>
            <p:spPr bwMode="auto">
              <a:xfrm>
                <a:off x="2822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3" name="Line 65"/>
              <p:cNvSpPr>
                <a:spLocks noChangeShapeType="1"/>
              </p:cNvSpPr>
              <p:nvPr/>
            </p:nvSpPr>
            <p:spPr bwMode="auto">
              <a:xfrm>
                <a:off x="2740" y="1503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4" name="Line 66"/>
              <p:cNvSpPr>
                <a:spLocks noChangeShapeType="1"/>
              </p:cNvSpPr>
              <p:nvPr/>
            </p:nvSpPr>
            <p:spPr bwMode="auto">
              <a:xfrm>
                <a:off x="2740" y="154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5" name="Line 67"/>
              <p:cNvSpPr>
                <a:spLocks noChangeShapeType="1"/>
              </p:cNvSpPr>
              <p:nvPr/>
            </p:nvSpPr>
            <p:spPr bwMode="auto">
              <a:xfrm>
                <a:off x="2740" y="1591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6" name="Line 68"/>
              <p:cNvSpPr>
                <a:spLocks noChangeShapeType="1"/>
              </p:cNvSpPr>
              <p:nvPr/>
            </p:nvSpPr>
            <p:spPr bwMode="auto">
              <a:xfrm>
                <a:off x="2740" y="1635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17" name="Freeform 69"/>
              <p:cNvSpPr>
                <a:spLocks/>
              </p:cNvSpPr>
              <p:nvPr/>
            </p:nvSpPr>
            <p:spPr bwMode="auto">
              <a:xfrm>
                <a:off x="3182" y="1590"/>
                <a:ext cx="67" cy="52"/>
              </a:xfrm>
              <a:custGeom>
                <a:avLst/>
                <a:gdLst>
                  <a:gd name="T0" fmla="*/ 66 w 67"/>
                  <a:gd name="T1" fmla="*/ 25 h 52"/>
                  <a:gd name="T2" fmla="*/ 31 w 67"/>
                  <a:gd name="T3" fmla="*/ 0 h 52"/>
                  <a:gd name="T4" fmla="*/ 35 w 67"/>
                  <a:gd name="T5" fmla="*/ 17 h 52"/>
                  <a:gd name="T6" fmla="*/ 0 w 67"/>
                  <a:gd name="T7" fmla="*/ 17 h 52"/>
                  <a:gd name="T8" fmla="*/ 0 w 67"/>
                  <a:gd name="T9" fmla="*/ 34 h 52"/>
                  <a:gd name="T10" fmla="*/ 35 w 67"/>
                  <a:gd name="T11" fmla="*/ 34 h 52"/>
                  <a:gd name="T12" fmla="*/ 31 w 67"/>
                  <a:gd name="T13" fmla="*/ 51 h 52"/>
                  <a:gd name="T14" fmla="*/ 66 w 67"/>
                  <a:gd name="T15" fmla="*/ 2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52">
                    <a:moveTo>
                      <a:pt x="66" y="25"/>
                    </a:moveTo>
                    <a:lnTo>
                      <a:pt x="31" y="0"/>
                    </a:lnTo>
                    <a:lnTo>
                      <a:pt x="35" y="17"/>
                    </a:lnTo>
                    <a:lnTo>
                      <a:pt x="0" y="17"/>
                    </a:lnTo>
                    <a:lnTo>
                      <a:pt x="0" y="34"/>
                    </a:lnTo>
                    <a:lnTo>
                      <a:pt x="35" y="34"/>
                    </a:lnTo>
                    <a:lnTo>
                      <a:pt x="31" y="51"/>
                    </a:lnTo>
                    <a:lnTo>
                      <a:pt x="66" y="2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18" name="Freeform 70"/>
              <p:cNvSpPr>
                <a:spLocks/>
              </p:cNvSpPr>
              <p:nvPr/>
            </p:nvSpPr>
            <p:spPr bwMode="auto">
              <a:xfrm>
                <a:off x="3364" y="1587"/>
                <a:ext cx="68" cy="50"/>
              </a:xfrm>
              <a:custGeom>
                <a:avLst/>
                <a:gdLst>
                  <a:gd name="T0" fmla="*/ 67 w 68"/>
                  <a:gd name="T1" fmla="*/ 24 h 50"/>
                  <a:gd name="T2" fmla="*/ 31 w 68"/>
                  <a:gd name="T3" fmla="*/ 0 h 50"/>
                  <a:gd name="T4" fmla="*/ 36 w 68"/>
                  <a:gd name="T5" fmla="*/ 16 h 50"/>
                  <a:gd name="T6" fmla="*/ 0 w 68"/>
                  <a:gd name="T7" fmla="*/ 16 h 50"/>
                  <a:gd name="T8" fmla="*/ 0 w 68"/>
                  <a:gd name="T9" fmla="*/ 32 h 50"/>
                  <a:gd name="T10" fmla="*/ 36 w 68"/>
                  <a:gd name="T11" fmla="*/ 32 h 50"/>
                  <a:gd name="T12" fmla="*/ 31 w 68"/>
                  <a:gd name="T13" fmla="*/ 49 h 50"/>
                  <a:gd name="T14" fmla="*/ 67 w 68"/>
                  <a:gd name="T15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50">
                    <a:moveTo>
                      <a:pt x="67" y="24"/>
                    </a:moveTo>
                    <a:lnTo>
                      <a:pt x="31" y="0"/>
                    </a:lnTo>
                    <a:lnTo>
                      <a:pt x="36" y="16"/>
                    </a:lnTo>
                    <a:lnTo>
                      <a:pt x="0" y="16"/>
                    </a:lnTo>
                    <a:lnTo>
                      <a:pt x="0" y="32"/>
                    </a:lnTo>
                    <a:lnTo>
                      <a:pt x="36" y="32"/>
                    </a:lnTo>
                    <a:lnTo>
                      <a:pt x="31" y="49"/>
                    </a:lnTo>
                    <a:lnTo>
                      <a:pt x="67" y="2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19" name="Freeform 71"/>
              <p:cNvSpPr>
                <a:spLocks/>
              </p:cNvSpPr>
              <p:nvPr/>
            </p:nvSpPr>
            <p:spPr bwMode="auto">
              <a:xfrm>
                <a:off x="3251" y="1460"/>
                <a:ext cx="113" cy="220"/>
              </a:xfrm>
              <a:custGeom>
                <a:avLst/>
                <a:gdLst>
                  <a:gd name="T0" fmla="*/ 0 w 113"/>
                  <a:gd name="T1" fmla="*/ 0 h 220"/>
                  <a:gd name="T2" fmla="*/ 112 w 113"/>
                  <a:gd name="T3" fmla="*/ 0 h 220"/>
                  <a:gd name="T4" fmla="*/ 112 w 113"/>
                  <a:gd name="T5" fmla="*/ 219 h 220"/>
                  <a:gd name="T6" fmla="*/ 0 w 113"/>
                  <a:gd name="T7" fmla="*/ 219 h 220"/>
                  <a:gd name="T8" fmla="*/ 0 w 113"/>
                  <a:gd name="T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220">
                    <a:moveTo>
                      <a:pt x="0" y="0"/>
                    </a:moveTo>
                    <a:lnTo>
                      <a:pt x="112" y="0"/>
                    </a:lnTo>
                    <a:lnTo>
                      <a:pt x="112" y="219"/>
                    </a:lnTo>
                    <a:lnTo>
                      <a:pt x="0" y="21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20" name="Line 72"/>
              <p:cNvSpPr>
                <a:spLocks noChangeShapeType="1"/>
              </p:cNvSpPr>
              <p:nvPr/>
            </p:nvSpPr>
            <p:spPr bwMode="auto">
              <a:xfrm>
                <a:off x="3272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21" name="Line 73"/>
              <p:cNvSpPr>
                <a:spLocks noChangeShapeType="1"/>
              </p:cNvSpPr>
              <p:nvPr/>
            </p:nvSpPr>
            <p:spPr bwMode="auto">
              <a:xfrm>
                <a:off x="3317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22" name="Line 74"/>
              <p:cNvSpPr>
                <a:spLocks noChangeShapeType="1"/>
              </p:cNvSpPr>
              <p:nvPr/>
            </p:nvSpPr>
            <p:spPr bwMode="auto">
              <a:xfrm>
                <a:off x="3295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23" name="Line 75"/>
              <p:cNvSpPr>
                <a:spLocks noChangeShapeType="1"/>
              </p:cNvSpPr>
              <p:nvPr/>
            </p:nvSpPr>
            <p:spPr bwMode="auto">
              <a:xfrm>
                <a:off x="3340" y="1466"/>
                <a:ext cx="0" cy="2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24" name="Line 76"/>
              <p:cNvSpPr>
                <a:spLocks noChangeShapeType="1"/>
              </p:cNvSpPr>
              <p:nvPr/>
            </p:nvSpPr>
            <p:spPr bwMode="auto">
              <a:xfrm>
                <a:off x="3259" y="1503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25" name="Line 77"/>
              <p:cNvSpPr>
                <a:spLocks noChangeShapeType="1"/>
              </p:cNvSpPr>
              <p:nvPr/>
            </p:nvSpPr>
            <p:spPr bwMode="auto">
              <a:xfrm>
                <a:off x="3259" y="154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26" name="Line 78"/>
              <p:cNvSpPr>
                <a:spLocks noChangeShapeType="1"/>
              </p:cNvSpPr>
              <p:nvPr/>
            </p:nvSpPr>
            <p:spPr bwMode="auto">
              <a:xfrm>
                <a:off x="3259" y="1591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27" name="Line 79"/>
              <p:cNvSpPr>
                <a:spLocks noChangeShapeType="1"/>
              </p:cNvSpPr>
              <p:nvPr/>
            </p:nvSpPr>
            <p:spPr bwMode="auto">
              <a:xfrm>
                <a:off x="3259" y="1635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53328" name="Rectangle 80"/>
            <p:cNvSpPr>
              <a:spLocks noChangeArrowheads="1"/>
            </p:cNvSpPr>
            <p:nvPr/>
          </p:nvSpPr>
          <p:spPr bwMode="auto">
            <a:xfrm>
              <a:off x="2116" y="1576"/>
              <a:ext cx="288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5562" tIns="28575" rIns="55562" bIns="28575">
              <a:spAutoFit/>
            </a:bodyPr>
            <a:lstStyle/>
            <a:p>
              <a:pPr algn="l" defTabSz="333375" eaLnBrk="0" hangingPunct="0"/>
              <a:r>
                <a:rPr kumimoji="0" lang="en-US" altLang="he-IL" sz="800" b="1">
                  <a:latin typeface="BMW Helvetica Light" charset="0"/>
                  <a:cs typeface="Times New Roman (Hebrew)" pitchFamily="26" charset="-79"/>
                </a:rPr>
                <a:t>Rohbau</a:t>
              </a:r>
            </a:p>
          </p:txBody>
        </p:sp>
        <p:sp>
          <p:nvSpPr>
            <p:cNvPr id="53329" name="Rectangle 81"/>
            <p:cNvSpPr>
              <a:spLocks noChangeArrowheads="1"/>
            </p:cNvSpPr>
            <p:nvPr/>
          </p:nvSpPr>
          <p:spPr bwMode="auto">
            <a:xfrm>
              <a:off x="2649" y="1577"/>
              <a:ext cx="209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5562" tIns="28575" rIns="55562" bIns="28575">
              <a:spAutoFit/>
            </a:bodyPr>
            <a:lstStyle/>
            <a:p>
              <a:pPr algn="l" defTabSz="333375" eaLnBrk="0" hangingPunct="0"/>
              <a:r>
                <a:rPr kumimoji="0" lang="en-US" altLang="he-IL" sz="800" b="1">
                  <a:latin typeface="BMW Helvetica Light" charset="0"/>
                  <a:cs typeface="Times New Roman (Hebrew)" pitchFamily="26" charset="-79"/>
                </a:rPr>
                <a:t>Lack</a:t>
              </a:r>
            </a:p>
          </p:txBody>
        </p:sp>
        <p:sp>
          <p:nvSpPr>
            <p:cNvPr id="53330" name="Rectangle 82"/>
            <p:cNvSpPr>
              <a:spLocks noChangeArrowheads="1"/>
            </p:cNvSpPr>
            <p:nvPr/>
          </p:nvSpPr>
          <p:spPr bwMode="auto">
            <a:xfrm>
              <a:off x="3089" y="1575"/>
              <a:ext cx="311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5562" tIns="28575" rIns="55562" bIns="28575">
              <a:spAutoFit/>
            </a:bodyPr>
            <a:lstStyle/>
            <a:p>
              <a:pPr algn="l" defTabSz="333375" eaLnBrk="0" hangingPunct="0"/>
              <a:r>
                <a:rPr kumimoji="0" lang="en-US" altLang="he-IL" sz="800" b="1">
                  <a:latin typeface="BMW Helvetica Light" charset="0"/>
                  <a:cs typeface="Times New Roman (Hebrew)" pitchFamily="26" charset="-79"/>
                </a:rPr>
                <a:t>Montage</a:t>
              </a:r>
            </a:p>
          </p:txBody>
        </p:sp>
        <p:sp>
          <p:nvSpPr>
            <p:cNvPr id="53331" name="Text Box 83"/>
            <p:cNvSpPr txBox="1">
              <a:spLocks noChangeArrowheads="1"/>
            </p:cNvSpPr>
            <p:nvPr/>
          </p:nvSpPr>
          <p:spPr bwMode="auto">
            <a:xfrm>
              <a:off x="2092" y="914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kumimoji="0" lang="zh-TW" altLang="zh-TW" sz="1800">
                <a:latin typeface="Arial" pitchFamily="34" charset="0"/>
              </a:endParaRPr>
            </a:p>
          </p:txBody>
        </p:sp>
      </p:grpSp>
      <p:grpSp>
        <p:nvGrpSpPr>
          <p:cNvPr id="53332" name="Group 84"/>
          <p:cNvGrpSpPr>
            <a:grpSpLocks/>
          </p:cNvGrpSpPr>
          <p:nvPr/>
        </p:nvGrpSpPr>
        <p:grpSpPr bwMode="auto">
          <a:xfrm>
            <a:off x="609600" y="2286000"/>
            <a:ext cx="1954213" cy="1195388"/>
            <a:chOff x="4176" y="1008"/>
            <a:chExt cx="1231" cy="753"/>
          </a:xfrm>
        </p:grpSpPr>
        <p:grpSp>
          <p:nvGrpSpPr>
            <p:cNvPr id="53333" name="Group 85"/>
            <p:cNvGrpSpPr>
              <a:grpSpLocks/>
            </p:cNvGrpSpPr>
            <p:nvPr/>
          </p:nvGrpSpPr>
          <p:grpSpPr bwMode="auto">
            <a:xfrm>
              <a:off x="4176" y="1008"/>
              <a:ext cx="1231" cy="753"/>
              <a:chOff x="467" y="2883"/>
              <a:chExt cx="1334" cy="753"/>
            </a:xfrm>
          </p:grpSpPr>
          <p:sp>
            <p:nvSpPr>
              <p:cNvPr id="53334" name="Oval 86"/>
              <p:cNvSpPr>
                <a:spLocks noChangeArrowheads="1"/>
              </p:cNvSpPr>
              <p:nvPr/>
            </p:nvSpPr>
            <p:spPr bwMode="auto">
              <a:xfrm rot="19980000">
                <a:off x="1140" y="3467"/>
                <a:ext cx="203" cy="16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35" name="Oval 87"/>
              <p:cNvSpPr>
                <a:spLocks noChangeArrowheads="1"/>
              </p:cNvSpPr>
              <p:nvPr/>
            </p:nvSpPr>
            <p:spPr bwMode="auto">
              <a:xfrm rot="19980000">
                <a:off x="784" y="2883"/>
                <a:ext cx="202" cy="16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36" name="Oval 88"/>
              <p:cNvSpPr>
                <a:spLocks noChangeArrowheads="1"/>
              </p:cNvSpPr>
              <p:nvPr/>
            </p:nvSpPr>
            <p:spPr bwMode="auto">
              <a:xfrm rot="19980000">
                <a:off x="531" y="3042"/>
                <a:ext cx="123" cy="1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37" name="Oval 89"/>
              <p:cNvSpPr>
                <a:spLocks noChangeArrowheads="1"/>
              </p:cNvSpPr>
              <p:nvPr/>
            </p:nvSpPr>
            <p:spPr bwMode="auto">
              <a:xfrm rot="19980000">
                <a:off x="683" y="3442"/>
                <a:ext cx="121" cy="10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38" name="Oval 90"/>
              <p:cNvSpPr>
                <a:spLocks noChangeArrowheads="1"/>
              </p:cNvSpPr>
              <p:nvPr/>
            </p:nvSpPr>
            <p:spPr bwMode="auto">
              <a:xfrm rot="19980000">
                <a:off x="531" y="3301"/>
                <a:ext cx="203" cy="16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39" name="Oval 91"/>
              <p:cNvSpPr>
                <a:spLocks noChangeArrowheads="1"/>
              </p:cNvSpPr>
              <p:nvPr/>
            </p:nvSpPr>
            <p:spPr bwMode="auto">
              <a:xfrm rot="19980000">
                <a:off x="637" y="2945"/>
                <a:ext cx="205" cy="1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40" name="Oval 92"/>
              <p:cNvSpPr>
                <a:spLocks noChangeArrowheads="1"/>
              </p:cNvSpPr>
              <p:nvPr/>
            </p:nvSpPr>
            <p:spPr bwMode="auto">
              <a:xfrm rot="19980000">
                <a:off x="1596" y="3232"/>
                <a:ext cx="205" cy="1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3341" name="Oval 93"/>
              <p:cNvSpPr>
                <a:spLocks noChangeArrowheads="1"/>
              </p:cNvSpPr>
              <p:nvPr/>
            </p:nvSpPr>
            <p:spPr bwMode="auto">
              <a:xfrm rot="19980000">
                <a:off x="1469" y="3326"/>
                <a:ext cx="203" cy="17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53342" name="Group 94"/>
              <p:cNvGrpSpPr>
                <a:grpSpLocks/>
              </p:cNvGrpSpPr>
              <p:nvPr/>
            </p:nvGrpSpPr>
            <p:grpSpPr bwMode="auto">
              <a:xfrm>
                <a:off x="467" y="2890"/>
                <a:ext cx="1270" cy="739"/>
                <a:chOff x="467" y="2890"/>
                <a:chExt cx="1270" cy="739"/>
              </a:xfrm>
            </p:grpSpPr>
            <p:sp>
              <p:nvSpPr>
                <p:cNvPr id="53343" name="Oval 95"/>
                <p:cNvSpPr>
                  <a:spLocks noChangeArrowheads="1"/>
                </p:cNvSpPr>
                <p:nvPr/>
              </p:nvSpPr>
              <p:spPr bwMode="auto">
                <a:xfrm rot="19980000">
                  <a:off x="467" y="3109"/>
                  <a:ext cx="367" cy="30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53344" name="Group 96"/>
                <p:cNvGrpSpPr>
                  <a:grpSpLocks/>
                </p:cNvGrpSpPr>
                <p:nvPr/>
              </p:nvGrpSpPr>
              <p:grpSpPr bwMode="auto">
                <a:xfrm>
                  <a:off x="641" y="3046"/>
                  <a:ext cx="726" cy="583"/>
                  <a:chOff x="641" y="3046"/>
                  <a:chExt cx="726" cy="583"/>
                </a:xfrm>
              </p:grpSpPr>
              <p:sp>
                <p:nvSpPr>
                  <p:cNvPr id="53345" name="Oval 97"/>
                  <p:cNvSpPr>
                    <a:spLocks noChangeArrowheads="1"/>
                  </p:cNvSpPr>
                  <p:nvPr/>
                </p:nvSpPr>
                <p:spPr bwMode="auto">
                  <a:xfrm rot="19980000">
                    <a:off x="670" y="3046"/>
                    <a:ext cx="697" cy="58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53346" name="Freeform 98"/>
                  <p:cNvSpPr>
                    <a:spLocks/>
                  </p:cNvSpPr>
                  <p:nvPr/>
                </p:nvSpPr>
                <p:spPr bwMode="auto">
                  <a:xfrm>
                    <a:off x="641" y="3233"/>
                    <a:ext cx="66" cy="168"/>
                  </a:xfrm>
                  <a:custGeom>
                    <a:avLst/>
                    <a:gdLst>
                      <a:gd name="T0" fmla="*/ 35 w 66"/>
                      <a:gd name="T1" fmla="*/ 0 h 168"/>
                      <a:gd name="T2" fmla="*/ 0 w 66"/>
                      <a:gd name="T3" fmla="*/ 167 h 168"/>
                      <a:gd name="T4" fmla="*/ 65 w 66"/>
                      <a:gd name="T5" fmla="*/ 161 h 168"/>
                      <a:gd name="T6" fmla="*/ 62 w 66"/>
                      <a:gd name="T7" fmla="*/ 4 h 168"/>
                      <a:gd name="T8" fmla="*/ 35 w 66"/>
                      <a:gd name="T9" fmla="*/ 0 h 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6" h="168">
                        <a:moveTo>
                          <a:pt x="35" y="0"/>
                        </a:moveTo>
                        <a:lnTo>
                          <a:pt x="0" y="167"/>
                        </a:lnTo>
                        <a:lnTo>
                          <a:pt x="65" y="161"/>
                        </a:lnTo>
                        <a:lnTo>
                          <a:pt x="62" y="4"/>
                        </a:lnTo>
                        <a:lnTo>
                          <a:pt x="35" y="0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53347" name="Oval 99"/>
                <p:cNvSpPr>
                  <a:spLocks noChangeArrowheads="1"/>
                </p:cNvSpPr>
                <p:nvPr/>
              </p:nvSpPr>
              <p:spPr bwMode="auto">
                <a:xfrm rot="19980000">
                  <a:off x="927" y="3013"/>
                  <a:ext cx="696" cy="58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48" name="Oval 100"/>
                <p:cNvSpPr>
                  <a:spLocks noChangeArrowheads="1"/>
                </p:cNvSpPr>
                <p:nvPr/>
              </p:nvSpPr>
              <p:spPr bwMode="auto">
                <a:xfrm rot="19980000">
                  <a:off x="1454" y="2978"/>
                  <a:ext cx="245" cy="20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49" name="Oval 101"/>
                <p:cNvSpPr>
                  <a:spLocks noChangeArrowheads="1"/>
                </p:cNvSpPr>
                <p:nvPr/>
              </p:nvSpPr>
              <p:spPr bwMode="auto">
                <a:xfrm rot="19980000">
                  <a:off x="1534" y="3304"/>
                  <a:ext cx="163" cy="13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50" name="Oval 102"/>
                <p:cNvSpPr>
                  <a:spLocks noChangeArrowheads="1"/>
                </p:cNvSpPr>
                <p:nvPr/>
              </p:nvSpPr>
              <p:spPr bwMode="auto">
                <a:xfrm rot="19980000">
                  <a:off x="1329" y="2967"/>
                  <a:ext cx="162" cy="13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51" name="Oval 103"/>
                <p:cNvSpPr>
                  <a:spLocks noChangeArrowheads="1"/>
                </p:cNvSpPr>
                <p:nvPr/>
              </p:nvSpPr>
              <p:spPr bwMode="auto">
                <a:xfrm rot="19980000">
                  <a:off x="1492" y="3116"/>
                  <a:ext cx="245" cy="20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52" name="Oval 104"/>
                <p:cNvSpPr>
                  <a:spLocks noChangeArrowheads="1"/>
                </p:cNvSpPr>
                <p:nvPr/>
              </p:nvSpPr>
              <p:spPr bwMode="auto">
                <a:xfrm rot="19980000">
                  <a:off x="611" y="2969"/>
                  <a:ext cx="369" cy="30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53" name="Oval 105"/>
                <p:cNvSpPr>
                  <a:spLocks noChangeArrowheads="1"/>
                </p:cNvSpPr>
                <p:nvPr/>
              </p:nvSpPr>
              <p:spPr bwMode="auto">
                <a:xfrm rot="19980000">
                  <a:off x="977" y="2890"/>
                  <a:ext cx="368" cy="30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54" name="Oval 106"/>
                <p:cNvSpPr>
                  <a:spLocks noChangeArrowheads="1"/>
                </p:cNvSpPr>
                <p:nvPr/>
              </p:nvSpPr>
              <p:spPr bwMode="auto">
                <a:xfrm rot="19980000">
                  <a:off x="794" y="2891"/>
                  <a:ext cx="368" cy="3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55" name="Oval 107"/>
                <p:cNvSpPr>
                  <a:spLocks noChangeArrowheads="1"/>
                </p:cNvSpPr>
                <p:nvPr/>
              </p:nvSpPr>
              <p:spPr bwMode="auto">
                <a:xfrm rot="19980000">
                  <a:off x="890" y="3275"/>
                  <a:ext cx="367" cy="3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53356" name="Freeform 108"/>
                <p:cNvSpPr>
                  <a:spLocks/>
                </p:cNvSpPr>
                <p:nvPr/>
              </p:nvSpPr>
              <p:spPr bwMode="auto">
                <a:xfrm>
                  <a:off x="703" y="2932"/>
                  <a:ext cx="915" cy="655"/>
                </a:xfrm>
                <a:custGeom>
                  <a:avLst/>
                  <a:gdLst>
                    <a:gd name="T0" fmla="*/ 71 w 915"/>
                    <a:gd name="T1" fmla="*/ 85 h 655"/>
                    <a:gd name="T2" fmla="*/ 263 w 915"/>
                    <a:gd name="T3" fmla="*/ 95 h 655"/>
                    <a:gd name="T4" fmla="*/ 431 w 915"/>
                    <a:gd name="T5" fmla="*/ 0 h 655"/>
                    <a:gd name="T6" fmla="*/ 630 w 915"/>
                    <a:gd name="T7" fmla="*/ 93 h 655"/>
                    <a:gd name="T8" fmla="*/ 668 w 915"/>
                    <a:gd name="T9" fmla="*/ 92 h 655"/>
                    <a:gd name="T10" fmla="*/ 774 w 915"/>
                    <a:gd name="T11" fmla="*/ 102 h 655"/>
                    <a:gd name="T12" fmla="*/ 817 w 915"/>
                    <a:gd name="T13" fmla="*/ 130 h 655"/>
                    <a:gd name="T14" fmla="*/ 910 w 915"/>
                    <a:gd name="T15" fmla="*/ 172 h 655"/>
                    <a:gd name="T16" fmla="*/ 914 w 915"/>
                    <a:gd name="T17" fmla="*/ 197 h 655"/>
                    <a:gd name="T18" fmla="*/ 906 w 915"/>
                    <a:gd name="T19" fmla="*/ 442 h 655"/>
                    <a:gd name="T20" fmla="*/ 833 w 915"/>
                    <a:gd name="T21" fmla="*/ 502 h 655"/>
                    <a:gd name="T22" fmla="*/ 537 w 915"/>
                    <a:gd name="T23" fmla="*/ 602 h 655"/>
                    <a:gd name="T24" fmla="*/ 497 w 915"/>
                    <a:gd name="T25" fmla="*/ 580 h 655"/>
                    <a:gd name="T26" fmla="*/ 289 w 915"/>
                    <a:gd name="T27" fmla="*/ 625 h 655"/>
                    <a:gd name="T28" fmla="*/ 263 w 915"/>
                    <a:gd name="T29" fmla="*/ 654 h 655"/>
                    <a:gd name="T30" fmla="*/ 0 w 915"/>
                    <a:gd name="T31" fmla="*/ 367 h 655"/>
                    <a:gd name="T32" fmla="*/ 71 w 915"/>
                    <a:gd name="T33" fmla="*/ 85 h 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5" h="655">
                      <a:moveTo>
                        <a:pt x="71" y="85"/>
                      </a:moveTo>
                      <a:lnTo>
                        <a:pt x="263" y="95"/>
                      </a:lnTo>
                      <a:lnTo>
                        <a:pt x="431" y="0"/>
                      </a:lnTo>
                      <a:lnTo>
                        <a:pt x="630" y="93"/>
                      </a:lnTo>
                      <a:lnTo>
                        <a:pt x="668" y="92"/>
                      </a:lnTo>
                      <a:lnTo>
                        <a:pt x="774" y="102"/>
                      </a:lnTo>
                      <a:lnTo>
                        <a:pt x="817" y="130"/>
                      </a:lnTo>
                      <a:lnTo>
                        <a:pt x="910" y="172"/>
                      </a:lnTo>
                      <a:lnTo>
                        <a:pt x="914" y="197"/>
                      </a:lnTo>
                      <a:lnTo>
                        <a:pt x="906" y="442"/>
                      </a:lnTo>
                      <a:lnTo>
                        <a:pt x="833" y="502"/>
                      </a:lnTo>
                      <a:lnTo>
                        <a:pt x="537" y="602"/>
                      </a:lnTo>
                      <a:lnTo>
                        <a:pt x="497" y="580"/>
                      </a:lnTo>
                      <a:lnTo>
                        <a:pt x="289" y="625"/>
                      </a:lnTo>
                      <a:lnTo>
                        <a:pt x="263" y="654"/>
                      </a:lnTo>
                      <a:lnTo>
                        <a:pt x="0" y="367"/>
                      </a:lnTo>
                      <a:lnTo>
                        <a:pt x="71" y="85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53357" name="Rectangle 109"/>
            <p:cNvSpPr>
              <a:spLocks noChangeArrowheads="1"/>
            </p:cNvSpPr>
            <p:nvPr/>
          </p:nvSpPr>
          <p:spPr bwMode="auto">
            <a:xfrm>
              <a:off x="4560" y="1248"/>
              <a:ext cx="34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025" tIns="36512" rIns="73025" bIns="36512">
              <a:spAutoFit/>
            </a:bodyPr>
            <a:lstStyle/>
            <a:p>
              <a:pPr algn="l" defTabSz="585788" eaLnBrk="0" hangingPunct="0"/>
              <a:r>
                <a:rPr kumimoji="0" lang="en-US" altLang="he-IL" sz="1600" b="1">
                  <a:latin typeface="BMW Helvetica Light" charset="0"/>
                  <a:cs typeface="Times New Roman (Hebrew)" pitchFamily="26" charset="-79"/>
                </a:rPr>
                <a:t>Web</a:t>
              </a:r>
            </a:p>
          </p:txBody>
        </p:sp>
      </p:grpSp>
      <p:sp>
        <p:nvSpPr>
          <p:cNvPr id="53358" name="AutoShape 110"/>
          <p:cNvSpPr>
            <a:spLocks noChangeArrowheads="1"/>
          </p:cNvSpPr>
          <p:nvPr/>
        </p:nvSpPr>
        <p:spPr bwMode="auto">
          <a:xfrm>
            <a:off x="2743200" y="2673350"/>
            <a:ext cx="481013" cy="596900"/>
          </a:xfrm>
          <a:prstGeom prst="rightArrow">
            <a:avLst>
              <a:gd name="adj1" fmla="val 75009"/>
              <a:gd name="adj2" fmla="val 50014"/>
            </a:avLst>
          </a:prstGeom>
          <a:solidFill>
            <a:srgbClr val="9900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33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E095-79B8-4156-AE3F-31E9F0DF329E}" type="slidenum">
              <a:rPr lang="en-US" altLang="zh-TW"/>
              <a:pPr/>
              <a:t>27</a:t>
            </a:fld>
            <a:endParaRPr lang="en-US" altLang="zh-TW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924800" cy="1143000"/>
          </a:xfrm>
        </p:spPr>
        <p:txBody>
          <a:bodyPr/>
          <a:lstStyle/>
          <a:p>
            <a:r>
              <a:rPr lang="en-US" altLang="zh-TW" sz="4800" dirty="0" smtClean="0"/>
              <a:t>SCM</a:t>
            </a:r>
            <a:r>
              <a:rPr lang="zh-TW" altLang="en-US" sz="4800" dirty="0" smtClean="0"/>
              <a:t>供應鏈管理模擬</a:t>
            </a:r>
            <a:endParaRPr lang="en-GB" sz="48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2209800"/>
            <a:ext cx="4953000" cy="4191000"/>
          </a:xfrm>
        </p:spPr>
        <p:txBody>
          <a:bodyPr/>
          <a:lstStyle/>
          <a:p>
            <a:pPr marL="317500" indent="-317500" defTabSz="847725"/>
            <a:r>
              <a:rPr lang="en-GB">
                <a:ea typeface="標楷體" pitchFamily="65" charset="-120"/>
              </a:rPr>
              <a:t>System Variation in Demand ,Supply Time,Transit Time.storage capacity..etc.</a:t>
            </a:r>
          </a:p>
          <a:p>
            <a:pPr marL="317500" indent="-317500" defTabSz="847725"/>
            <a:r>
              <a:rPr lang="en-GB">
                <a:ea typeface="標楷體" pitchFamily="65" charset="-120"/>
              </a:rPr>
              <a:t>Inter dependencies</a:t>
            </a:r>
          </a:p>
          <a:p>
            <a:pPr marL="317500" indent="-317500" defTabSz="847725"/>
            <a:r>
              <a:rPr lang="en-GB">
                <a:ea typeface="標楷體" pitchFamily="65" charset="-120"/>
              </a:rPr>
              <a:t>Evaluate and visualize Changes and the impact for the decision maker</a:t>
            </a:r>
          </a:p>
          <a:p>
            <a:pPr marL="317500" indent="-317500" defTabSz="847725"/>
            <a:r>
              <a:rPr lang="en-GB">
                <a:ea typeface="標楷體" pitchFamily="65" charset="-120"/>
              </a:rPr>
              <a:t>Review the Supply Chain model before implementation</a:t>
            </a:r>
          </a:p>
          <a:p>
            <a:pPr marL="317500" indent="-317500" defTabSz="847725"/>
            <a:r>
              <a:rPr lang="en-GB">
                <a:ea typeface="標楷體" pitchFamily="65" charset="-120"/>
              </a:rPr>
              <a:t>Net profit Calculation  </a:t>
            </a:r>
          </a:p>
          <a:p>
            <a:pPr marL="317500" indent="-317500" defTabSz="847725"/>
            <a:r>
              <a:rPr lang="en-GB">
                <a:ea typeface="標楷體" pitchFamily="65" charset="-120"/>
              </a:rPr>
              <a:t>Exceptional handling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3022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13397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Manufacturing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3505200" cy="4068763"/>
          </a:xfrm>
        </p:spPr>
        <p:txBody>
          <a:bodyPr/>
          <a:lstStyle/>
          <a:p>
            <a:pPr eaLnBrk="1" hangingPunct="1"/>
            <a:r>
              <a:rPr lang="zh-TW" altLang="en-US" smtClean="0"/>
              <a:t>半導體產業</a:t>
            </a:r>
          </a:p>
          <a:p>
            <a:pPr eaLnBrk="1" hangingPunct="1"/>
            <a:r>
              <a:rPr lang="zh-TW" altLang="en-US" smtClean="0"/>
              <a:t>鋼鐡廠</a:t>
            </a:r>
          </a:p>
          <a:p>
            <a:pPr eaLnBrk="1" hangingPunct="1"/>
            <a:r>
              <a:rPr lang="zh-TW" altLang="en-US" smtClean="0"/>
              <a:t>物流中心</a:t>
            </a:r>
          </a:p>
          <a:p>
            <a:pPr eaLnBrk="1" hangingPunct="1"/>
            <a:r>
              <a:rPr lang="zh-TW" altLang="en-US" smtClean="0"/>
              <a:t>電子組裝廠</a:t>
            </a:r>
          </a:p>
          <a:p>
            <a:pPr eaLnBrk="1" hangingPunct="1"/>
            <a:endParaRPr lang="en-US" altLang="zh-TW" smtClean="0"/>
          </a:p>
        </p:txBody>
      </p:sp>
      <p:pic>
        <p:nvPicPr>
          <p:cNvPr id="21508" name="Picture 5" descr="http://www.flexsim.com/images/screenshots/Manufacturing/full1_707_4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36576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http://www.flexsim.com/images/screenshots/Manufacturing/full3_773_5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62313"/>
            <a:ext cx="41910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http://www.flexsim.com/images/screenshots/Manufacturing/full2_765_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25908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8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Warehousing and Distribution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3505200" cy="4068763"/>
          </a:xfrm>
        </p:spPr>
        <p:txBody>
          <a:bodyPr/>
          <a:lstStyle/>
          <a:p>
            <a:pPr eaLnBrk="1" hangingPunct="1"/>
            <a:r>
              <a:rPr lang="zh-TW" altLang="en-US" sz="2800" smtClean="0"/>
              <a:t>船運中心的下載及上載</a:t>
            </a:r>
          </a:p>
          <a:p>
            <a:pPr eaLnBrk="1" hangingPunct="1"/>
            <a:r>
              <a:rPr lang="zh-TW" altLang="en-US" sz="2800" smtClean="0"/>
              <a:t>配送廠的作業</a:t>
            </a:r>
          </a:p>
          <a:p>
            <a:pPr eaLnBrk="1" hangingPunct="1"/>
            <a:r>
              <a:rPr lang="zh-TW" altLang="en-US" sz="2800" smtClean="0"/>
              <a:t>揀貨策略的改變</a:t>
            </a:r>
          </a:p>
          <a:p>
            <a:pPr eaLnBrk="1" hangingPunct="1"/>
            <a:r>
              <a:rPr lang="zh-TW" altLang="en-US" sz="2800" smtClean="0"/>
              <a:t>輸送帶系統的規劃</a:t>
            </a:r>
          </a:p>
          <a:p>
            <a:pPr eaLnBrk="1" hangingPunct="1"/>
            <a:r>
              <a:rPr lang="zh-TW" altLang="en-US" sz="2800" smtClean="0"/>
              <a:t>自動倉儲系統</a:t>
            </a:r>
          </a:p>
        </p:txBody>
      </p:sp>
      <p:pic>
        <p:nvPicPr>
          <p:cNvPr id="22532" name="Picture 5" descr="http://www.flexsim.com/images/screenshots/Packaging/full1_705_5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31908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http://www.flexsim.com/images/screenshots/Terminal/full2_400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718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http://www.flexsim.com/images/screenshots/Terminal/full1_400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http://www.flexsim.com/images/screenshots/Warehouse/full3_765_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97375"/>
            <a:ext cx="2590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0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/>
          <a:lstStyle/>
          <a:p>
            <a:r>
              <a:rPr lang="zh-TW" altLang="en-US" dirty="0" smtClean="0">
                <a:ea typeface="新細明體" charset="-120"/>
              </a:rPr>
              <a:t>國內輔導成功案例</a:t>
            </a:r>
          </a:p>
        </p:txBody>
      </p:sp>
      <p:sp>
        <p:nvSpPr>
          <p:cNvPr id="5123" name="內容版面配置區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5029200"/>
          </a:xfrm>
        </p:spPr>
        <p:txBody>
          <a:bodyPr/>
          <a:lstStyle/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台灣世曦</a:t>
            </a:r>
            <a:r>
              <a:rPr lang="zh-TW" altLang="en-US" sz="2000" dirty="0" smtClean="0">
                <a:ea typeface="新細明體" charset="-120"/>
              </a:rPr>
              <a:t> 高雄港 港灣模擬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奇美電 </a:t>
            </a:r>
            <a:r>
              <a:rPr lang="en-US" altLang="zh-TW" sz="2000" dirty="0" smtClean="0">
                <a:ea typeface="新細明體" charset="-120"/>
              </a:rPr>
              <a:t>LCD</a:t>
            </a:r>
            <a:r>
              <a:rPr lang="zh-TW" altLang="en-US" sz="2000" dirty="0" smtClean="0">
                <a:ea typeface="新細明體" charset="-120"/>
              </a:rPr>
              <a:t>廠 生產線模擬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中華汽車 </a:t>
            </a:r>
            <a:r>
              <a:rPr lang="zh-TW" altLang="en-US" sz="2000" dirty="0" smtClean="0">
                <a:ea typeface="新細明體" charset="-120"/>
              </a:rPr>
              <a:t>汽車廠 資源設備數量評估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ea typeface="新細明體" charset="-120"/>
              </a:rPr>
              <a:t>友達</a:t>
            </a:r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光電 </a:t>
            </a:r>
            <a:r>
              <a:rPr lang="en-US" altLang="zh-TW" sz="2000" dirty="0">
                <a:ea typeface="新細明體" charset="-120"/>
              </a:rPr>
              <a:t>LCD</a:t>
            </a:r>
            <a:r>
              <a:rPr lang="zh-TW" altLang="en-US" sz="2000" dirty="0" smtClean="0">
                <a:ea typeface="新細明體" charset="-120"/>
              </a:rPr>
              <a:t>廠</a:t>
            </a:r>
            <a:r>
              <a:rPr lang="zh-TW" altLang="en-US" sz="2000" dirty="0">
                <a:ea typeface="新細明體" charset="-120"/>
              </a:rPr>
              <a:t>組裝</a:t>
            </a:r>
            <a:r>
              <a:rPr lang="zh-TW" altLang="en-US" sz="2000" dirty="0" smtClean="0">
                <a:ea typeface="新細明體" charset="-120"/>
              </a:rPr>
              <a:t>線產能</a:t>
            </a:r>
            <a:endParaRPr lang="en-US" altLang="zh-TW" sz="2000" dirty="0" smtClean="0">
              <a:solidFill>
                <a:srgbClr val="FF0000"/>
              </a:solidFill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捷普綠點 </a:t>
            </a:r>
            <a:r>
              <a:rPr lang="zh-TW" altLang="en-US" sz="2000" dirty="0" smtClean="0">
                <a:ea typeface="新細明體" charset="-120"/>
              </a:rPr>
              <a:t>手機組裝流程分析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格蘭富 </a:t>
            </a:r>
            <a:r>
              <a:rPr lang="zh-TW" altLang="en-US" sz="2000" dirty="0" smtClean="0">
                <a:ea typeface="新細明體" charset="-120"/>
              </a:rPr>
              <a:t>產能及設備評估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台灣大福 </a:t>
            </a:r>
            <a:r>
              <a:rPr lang="zh-TW" altLang="en-US" sz="2000" dirty="0" smtClean="0">
                <a:ea typeface="新細明體" charset="-120"/>
              </a:rPr>
              <a:t>設備導入顧問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盟立自動化 </a:t>
            </a:r>
            <a:r>
              <a:rPr lang="zh-TW" altLang="en-US" sz="2000" dirty="0" smtClean="0">
                <a:ea typeface="新細明體" charset="-120"/>
              </a:rPr>
              <a:t>系統規劃顧問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精英電子 </a:t>
            </a:r>
            <a:r>
              <a:rPr lang="zh-TW" altLang="en-US" sz="2000" dirty="0" smtClean="0">
                <a:ea typeface="新細明體" charset="-120"/>
              </a:rPr>
              <a:t>新廠規劃分析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ea typeface="新細明體" charset="-120"/>
              </a:rPr>
              <a:t>緯創資</a:t>
            </a:r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通 </a:t>
            </a:r>
            <a:r>
              <a:rPr lang="zh-TW" altLang="en-US" sz="2000" dirty="0" smtClean="0">
                <a:ea typeface="新細明體" charset="-120"/>
              </a:rPr>
              <a:t>組裝廠設施</a:t>
            </a:r>
            <a:r>
              <a:rPr lang="zh-TW" altLang="en-US" sz="2000" dirty="0">
                <a:ea typeface="新細明體" charset="-120"/>
              </a:rPr>
              <a:t>規劃模擬</a:t>
            </a:r>
            <a:endParaRPr lang="en-US" altLang="zh-TW" sz="2000" dirty="0">
              <a:ea typeface="新細明體" charset="-120"/>
            </a:endParaRPr>
          </a:p>
          <a:p>
            <a:endParaRPr lang="en-US" altLang="zh-TW" sz="2000" dirty="0" smtClean="0">
              <a:ea typeface="新細明體" charset="-120"/>
            </a:endParaRPr>
          </a:p>
          <a:p>
            <a:endParaRPr lang="zh-TW" altLang="en-US" sz="2000" dirty="0" smtClean="0">
              <a:ea typeface="新細明體" charset="-120"/>
            </a:endParaRPr>
          </a:p>
        </p:txBody>
      </p:sp>
      <p:sp>
        <p:nvSpPr>
          <p:cNvPr id="5124" name="內容版面配置區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68763"/>
          </a:xfrm>
        </p:spPr>
        <p:txBody>
          <a:bodyPr/>
          <a:lstStyle/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仁寶</a:t>
            </a:r>
            <a:r>
              <a:rPr lang="zh-TW" altLang="en-US" sz="2000" dirty="0" smtClean="0">
                <a:ea typeface="新細明體" charset="-120"/>
              </a:rPr>
              <a:t> 電子組裝廠產能規劃分析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英業達 </a:t>
            </a:r>
            <a:r>
              <a:rPr lang="zh-TW" altLang="en-US" sz="2000" dirty="0" smtClean="0">
                <a:ea typeface="新細明體" charset="-120"/>
              </a:rPr>
              <a:t>新廠設施規劃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聯電</a:t>
            </a:r>
            <a:r>
              <a:rPr lang="zh-TW" altLang="en-US" sz="2000" dirty="0" smtClean="0">
                <a:ea typeface="新細明體" charset="-120"/>
              </a:rPr>
              <a:t> </a:t>
            </a:r>
            <a:r>
              <a:rPr lang="en-US" altLang="zh-TW" sz="2000" dirty="0" smtClean="0">
                <a:ea typeface="新細明體" charset="-120"/>
              </a:rPr>
              <a:t>12</a:t>
            </a:r>
            <a:r>
              <a:rPr lang="zh-TW" altLang="en-US" sz="2000" dirty="0" smtClean="0">
                <a:ea typeface="新細明體" charset="-120"/>
              </a:rPr>
              <a:t>吋晶圓廠規劃及</a:t>
            </a:r>
            <a:r>
              <a:rPr lang="en-US" altLang="zh-TW" sz="2000" dirty="0" smtClean="0">
                <a:ea typeface="新細明體" charset="-120"/>
              </a:rPr>
              <a:t>AMHS</a:t>
            </a:r>
            <a:r>
              <a:rPr lang="zh-TW" altLang="en-US" sz="2000" dirty="0" smtClean="0">
                <a:ea typeface="新細明體" charset="-120"/>
              </a:rPr>
              <a:t>派工。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華邦電</a:t>
            </a:r>
            <a:r>
              <a:rPr lang="zh-TW" altLang="en-US" sz="2000" dirty="0" smtClean="0">
                <a:ea typeface="新細明體" charset="-120"/>
              </a:rPr>
              <a:t> </a:t>
            </a:r>
            <a:r>
              <a:rPr lang="en-US" altLang="zh-TW" sz="2000" dirty="0" smtClean="0">
                <a:ea typeface="新細明體" charset="-120"/>
              </a:rPr>
              <a:t>12</a:t>
            </a:r>
            <a:r>
              <a:rPr lang="zh-TW" altLang="en-US" sz="2000" dirty="0" smtClean="0">
                <a:ea typeface="新細明體" charset="-120"/>
              </a:rPr>
              <a:t>吋晶圓廠規劃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大眾電腦 </a:t>
            </a:r>
            <a:r>
              <a:rPr lang="en-US" altLang="zh-TW" sz="2000" dirty="0" err="1" smtClean="0">
                <a:ea typeface="新細明體" charset="-120"/>
              </a:rPr>
              <a:t>Replanning</a:t>
            </a:r>
            <a:r>
              <a:rPr lang="zh-TW" altLang="en-US" sz="2000" dirty="0" smtClean="0">
                <a:ea typeface="新細明體" charset="-120"/>
              </a:rPr>
              <a:t>規劃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ea typeface="新細明體" charset="-120"/>
              </a:rPr>
              <a:t>宏遠紡織 全廠模擬  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en-US" altLang="zh-TW" sz="2000" dirty="0" smtClean="0">
                <a:ea typeface="新細明體" charset="-120"/>
              </a:rPr>
              <a:t>Qualcomm</a:t>
            </a:r>
            <a:r>
              <a:rPr lang="zh-TW" altLang="en-US" sz="2000" dirty="0" smtClean="0">
                <a:ea typeface="新細明體" charset="-120"/>
              </a:rPr>
              <a:t>高通 新產線自動化評估</a:t>
            </a:r>
            <a:endParaRPr lang="en-US" altLang="zh-TW" sz="2000" dirty="0" smtClean="0">
              <a:ea typeface="新細明體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日月光，矽品精密，鴻海</a:t>
            </a:r>
            <a:r>
              <a:rPr lang="zh-TW" altLang="en-US" sz="2000" dirty="0">
                <a:solidFill>
                  <a:srgbClr val="FF0000"/>
                </a:solidFill>
                <a:ea typeface="新細明體" charset="-120"/>
              </a:rPr>
              <a:t>，</a:t>
            </a:r>
            <a:r>
              <a:rPr lang="zh-TW" altLang="en-US" sz="2000" dirty="0" smtClean="0">
                <a:solidFill>
                  <a:srgbClr val="FF0000"/>
                </a:solidFill>
                <a:ea typeface="新細明體" charset="-120"/>
              </a:rPr>
              <a:t>飛利浦</a:t>
            </a:r>
            <a:r>
              <a:rPr lang="en-US" altLang="zh-TW" sz="2000" dirty="0" smtClean="0">
                <a:solidFill>
                  <a:srgbClr val="FF0000"/>
                </a:solidFill>
                <a:ea typeface="新細明體" charset="-120"/>
              </a:rPr>
              <a:t>…</a:t>
            </a:r>
            <a:endParaRPr lang="zh-TW" altLang="en-US" sz="2000" dirty="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61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其他應用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派工模擬</a:t>
            </a:r>
            <a:endParaRPr lang="en-US" altLang="zh-TW" dirty="0" smtClean="0"/>
          </a:p>
          <a:p>
            <a:r>
              <a:rPr lang="zh-TW" altLang="en-US" dirty="0"/>
              <a:t>生產線</a:t>
            </a:r>
            <a:r>
              <a:rPr lang="zh-TW" altLang="en-US" dirty="0" smtClean="0"/>
              <a:t>平衡</a:t>
            </a:r>
            <a:endParaRPr lang="en-US" altLang="zh-TW" dirty="0" smtClean="0"/>
          </a:p>
          <a:p>
            <a:r>
              <a:rPr lang="zh-TW" altLang="en-US" dirty="0"/>
              <a:t>產能</a:t>
            </a:r>
            <a:r>
              <a:rPr lang="zh-TW" altLang="en-US" dirty="0" smtClean="0"/>
              <a:t>預估</a:t>
            </a:r>
            <a:endParaRPr lang="en-US" altLang="zh-TW" dirty="0" smtClean="0"/>
          </a:p>
          <a:p>
            <a:r>
              <a:rPr lang="zh-TW" altLang="en-US" dirty="0"/>
              <a:t>機台維護</a:t>
            </a:r>
            <a:r>
              <a:rPr lang="zh-TW" altLang="en-US" dirty="0" smtClean="0"/>
              <a:t>規劃</a:t>
            </a:r>
            <a:endParaRPr lang="en-US" altLang="zh-TW" dirty="0" smtClean="0"/>
          </a:p>
          <a:p>
            <a:r>
              <a:rPr lang="zh-TW" altLang="en-US" dirty="0"/>
              <a:t>自動倉儲</a:t>
            </a:r>
            <a:r>
              <a:rPr lang="zh-TW" altLang="en-US" dirty="0" smtClean="0"/>
              <a:t>規劃及撿貨模擬</a:t>
            </a:r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184729"/>
              </p:ext>
            </p:extLst>
          </p:nvPr>
        </p:nvGraphicFramePr>
        <p:xfrm>
          <a:off x="6248400" y="1676400"/>
          <a:ext cx="2797175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Photo Editor 影像" r:id="rId3" imgW="5420482" imgH="3400900" progId="MSPhotoEd.3">
                  <p:embed/>
                </p:oleObj>
              </mc:Choice>
              <mc:Fallback>
                <p:oleObj name="Photo Editor 影像" r:id="rId3" imgW="5420482" imgH="3400900" progId="MSPhotoEd.3">
                  <p:embed/>
                  <p:pic>
                    <p:nvPicPr>
                      <p:cNvPr id="0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676400"/>
                        <a:ext cx="2797175" cy="17557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410071"/>
              </p:ext>
            </p:extLst>
          </p:nvPr>
        </p:nvGraphicFramePr>
        <p:xfrm>
          <a:off x="5638800" y="3200400"/>
          <a:ext cx="314166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點陣圖影像" r:id="rId5" imgW="7582958" imgH="5742857" progId="Paint.Picture">
                  <p:embed/>
                </p:oleObj>
              </mc:Choice>
              <mc:Fallback>
                <p:oleObj name="點陣圖影像" r:id="rId5" imgW="7582958" imgH="5742857" progId="Paint.Picture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141662" cy="1800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76936"/>
            <a:ext cx="2906152" cy="187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8" r="8355"/>
          <a:stretch/>
        </p:blipFill>
        <p:spPr bwMode="auto">
          <a:xfrm>
            <a:off x="3505200" y="4376936"/>
            <a:ext cx="2618786" cy="18951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47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ea typeface="新細明體" charset="-120"/>
              </a:rPr>
              <a:t>Flexsim</a:t>
            </a:r>
            <a:r>
              <a:rPr lang="zh-TW" altLang="en-US" dirty="0" smtClean="0">
                <a:ea typeface="新細明體" charset="-120"/>
              </a:rPr>
              <a:t>介紹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304800" y="2057400"/>
            <a:ext cx="5486400" cy="4373563"/>
          </a:xfrm>
        </p:spPr>
        <p:txBody>
          <a:bodyPr/>
          <a:lstStyle/>
          <a:p>
            <a:r>
              <a:rPr lang="zh-TW" altLang="en-US" dirty="0" smtClean="0">
                <a:ea typeface="新細明體" charset="-120"/>
              </a:rPr>
              <a:t>新世代仿真技術 </a:t>
            </a:r>
            <a:r>
              <a:rPr lang="en-US" altLang="zh-TW" dirty="0" smtClean="0">
                <a:ea typeface="新細明體" charset="-120"/>
              </a:rPr>
              <a:t>discrete-event simulation software:</a:t>
            </a:r>
          </a:p>
          <a:p>
            <a:pPr lvl="1"/>
            <a:r>
              <a:rPr lang="en-US" altLang="zh-TW" dirty="0" err="1" smtClean="0">
                <a:ea typeface="新細明體" charset="-120"/>
              </a:rPr>
              <a:t>Flexsim</a:t>
            </a:r>
            <a:r>
              <a:rPr lang="en-US" altLang="zh-TW" dirty="0" smtClean="0">
                <a:ea typeface="新細明體" charset="-120"/>
              </a:rPr>
              <a:t> </a:t>
            </a:r>
            <a:r>
              <a:rPr lang="zh-TW" altLang="en-US" dirty="0" smtClean="0">
                <a:ea typeface="新細明體" charset="-120"/>
              </a:rPr>
              <a:t>為</a:t>
            </a:r>
            <a:r>
              <a:rPr lang="en-US" altLang="zh-TW" dirty="0" smtClean="0">
                <a:ea typeface="新細明體" charset="-120"/>
              </a:rPr>
              <a:t>Windows®-based</a:t>
            </a:r>
            <a:r>
              <a:rPr lang="zh-TW" altLang="en-US" dirty="0" smtClean="0">
                <a:ea typeface="新細明體" charset="-120"/>
              </a:rPr>
              <a:t>視窗版</a:t>
            </a:r>
            <a:r>
              <a:rPr lang="en-US" altLang="zh-TW" dirty="0" smtClean="0">
                <a:ea typeface="新細明體" charset="-120"/>
              </a:rPr>
              <a:t>, </a:t>
            </a:r>
          </a:p>
          <a:p>
            <a:pPr lvl="1"/>
            <a:r>
              <a:rPr lang="zh-TW" altLang="en-US" dirty="0" smtClean="0">
                <a:ea typeface="新細明體" charset="-120"/>
              </a:rPr>
              <a:t>物件導向仿真軟體，與</a:t>
            </a:r>
            <a:r>
              <a:rPr lang="en-US" altLang="zh-TW" dirty="0" smtClean="0">
                <a:ea typeface="新細明體" charset="-120"/>
              </a:rPr>
              <a:t>C++</a:t>
            </a:r>
            <a:r>
              <a:rPr lang="zh-TW" altLang="en-US" dirty="0" smtClean="0">
                <a:ea typeface="新細明體" charset="-120"/>
              </a:rPr>
              <a:t>整合</a:t>
            </a:r>
            <a:endParaRPr lang="en-US" altLang="zh-TW" dirty="0" smtClean="0">
              <a:ea typeface="新細明體" charset="-120"/>
            </a:endParaRPr>
          </a:p>
          <a:p>
            <a:pPr lvl="1"/>
            <a:r>
              <a:rPr lang="zh-TW" altLang="en-US" dirty="0" smtClean="0">
                <a:ea typeface="新細明體" charset="-120"/>
              </a:rPr>
              <a:t>離散式流程處理</a:t>
            </a:r>
            <a:endParaRPr lang="en-US" altLang="zh-TW" dirty="0" smtClean="0">
              <a:ea typeface="新細明體" charset="-120"/>
            </a:endParaRPr>
          </a:p>
          <a:p>
            <a:r>
              <a:rPr lang="en-US" altLang="zh-TW" dirty="0" smtClean="0">
                <a:ea typeface="新細明體" charset="-120"/>
              </a:rPr>
              <a:t>3D</a:t>
            </a:r>
            <a:r>
              <a:rPr lang="zh-TW" altLang="en-US" dirty="0" smtClean="0">
                <a:ea typeface="新細明體" charset="-120"/>
              </a:rPr>
              <a:t>虛擬實境動畫呈現</a:t>
            </a:r>
            <a:endParaRPr lang="en-US" altLang="zh-TW" dirty="0" smtClean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直覺式介面，使用簡單快速。</a:t>
            </a:r>
            <a:endParaRPr lang="en-US" altLang="zh-TW" dirty="0" smtClean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資料庫</a:t>
            </a:r>
            <a:r>
              <a:rPr lang="en-US" altLang="zh-TW" dirty="0" smtClean="0">
                <a:ea typeface="新細明體" charset="-120"/>
              </a:rPr>
              <a:t>ODBC</a:t>
            </a:r>
            <a:r>
              <a:rPr lang="zh-TW" altLang="en-US" dirty="0" smtClean="0">
                <a:ea typeface="新細明體" charset="-120"/>
              </a:rPr>
              <a:t>連結</a:t>
            </a:r>
            <a:endParaRPr lang="en-US" altLang="zh-TW" dirty="0" smtClean="0">
              <a:ea typeface="新細明體" charset="-120"/>
            </a:endParaRPr>
          </a:p>
          <a:p>
            <a:endParaRPr lang="zh-TW" altLang="en-US" dirty="0" smtClean="0">
              <a:ea typeface="新細明體" charset="-12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057400"/>
            <a:ext cx="29733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198937"/>
            <a:ext cx="297180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70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ea typeface="新細明體" charset="-120"/>
              </a:rPr>
              <a:t>3D</a:t>
            </a:r>
            <a:r>
              <a:rPr lang="zh-TW" altLang="en-US" smtClean="0">
                <a:ea typeface="新細明體" charset="-120"/>
              </a:rPr>
              <a:t>物件導向建模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05000"/>
            <a:ext cx="8153400" cy="2362200"/>
          </a:xfrm>
        </p:spPr>
        <p:txBody>
          <a:bodyPr/>
          <a:lstStyle/>
          <a:p>
            <a:pPr>
              <a:defRPr/>
            </a:pPr>
            <a:r>
              <a:rPr lang="en-US" altLang="zh-TW" dirty="0" err="1" smtClean="0">
                <a:ea typeface="新細明體" charset="-120"/>
              </a:rPr>
              <a:t>Flexsim</a:t>
            </a:r>
            <a:r>
              <a:rPr lang="en-US" altLang="zh-TW" dirty="0" smtClean="0">
                <a:ea typeface="新細明體" charset="-120"/>
              </a:rPr>
              <a:t> </a:t>
            </a:r>
            <a:r>
              <a:rPr lang="zh-TW" altLang="en-US" dirty="0" smtClean="0">
                <a:ea typeface="新細明體" charset="-120"/>
              </a:rPr>
              <a:t> </a:t>
            </a:r>
            <a:r>
              <a:rPr lang="en-US" altLang="zh-TW" dirty="0" smtClean="0">
                <a:ea typeface="新細明體" charset="-120"/>
              </a:rPr>
              <a:t>3D</a:t>
            </a:r>
            <a:r>
              <a:rPr lang="zh-TW" altLang="en-US" dirty="0" smtClean="0">
                <a:ea typeface="新細明體" charset="-120"/>
              </a:rPr>
              <a:t>介面，採物件拖拉建模。</a:t>
            </a:r>
            <a:endParaRPr lang="en-US" altLang="zh-TW" dirty="0" smtClean="0">
              <a:ea typeface="新細明體" charset="-120"/>
            </a:endParaRPr>
          </a:p>
          <a:p>
            <a:pPr>
              <a:defRPr/>
            </a:pPr>
            <a:r>
              <a:rPr lang="zh-TW" altLang="en-US" dirty="0" smtClean="0">
                <a:ea typeface="新細明體" charset="-120"/>
              </a:rPr>
              <a:t>物件屬性依照實際狀況進行調整。</a:t>
            </a:r>
            <a:endParaRPr lang="en-US" altLang="zh-TW" dirty="0" smtClean="0">
              <a:ea typeface="新細明體" charset="-120"/>
            </a:endParaRPr>
          </a:p>
          <a:p>
            <a:pPr lvl="1">
              <a:defRPr/>
            </a:pPr>
            <a:r>
              <a:rPr lang="en-US" altLang="zh-TW" dirty="0" smtClean="0">
                <a:ea typeface="新細明體" charset="-120"/>
              </a:rPr>
              <a:t>inputs/outputs</a:t>
            </a:r>
            <a:r>
              <a:rPr lang="zh-TW" altLang="en-US" dirty="0" smtClean="0">
                <a:ea typeface="新細明體" charset="-120"/>
              </a:rPr>
              <a:t>、</a:t>
            </a:r>
            <a:r>
              <a:rPr lang="en-US" altLang="zh-TW" dirty="0" smtClean="0">
                <a:ea typeface="新細明體" charset="-120"/>
              </a:rPr>
              <a:t>cycle times</a:t>
            </a:r>
            <a:r>
              <a:rPr lang="zh-TW" altLang="en-US" dirty="0" smtClean="0">
                <a:ea typeface="新細明體" charset="-120"/>
              </a:rPr>
              <a:t>、</a:t>
            </a:r>
            <a:r>
              <a:rPr lang="en-US" altLang="zh-TW" dirty="0" smtClean="0">
                <a:ea typeface="新細明體" charset="-120"/>
              </a:rPr>
              <a:t>Speed</a:t>
            </a:r>
          </a:p>
          <a:p>
            <a:pPr lvl="1">
              <a:buFontTx/>
              <a:buNone/>
              <a:defRPr/>
            </a:pPr>
            <a:r>
              <a:rPr lang="zh-TW" altLang="en-US" dirty="0" smtClean="0">
                <a:ea typeface="新細明體" charset="-120"/>
              </a:rPr>
              <a:t>、</a:t>
            </a:r>
            <a:r>
              <a:rPr lang="en-US" altLang="zh-TW" dirty="0" smtClean="0">
                <a:ea typeface="新細明體" charset="-120"/>
              </a:rPr>
              <a:t>Dimensions</a:t>
            </a:r>
            <a:r>
              <a:rPr lang="zh-TW" altLang="en-US" dirty="0" smtClean="0">
                <a:ea typeface="新細明體" charset="-120"/>
              </a:rPr>
              <a:t>、</a:t>
            </a:r>
            <a:r>
              <a:rPr lang="en-US" altLang="zh-TW" dirty="0" smtClean="0">
                <a:ea typeface="新細明體" charset="-120"/>
              </a:rPr>
              <a:t>routing logic</a:t>
            </a:r>
            <a:r>
              <a:rPr lang="zh-TW" altLang="en-US" dirty="0" smtClean="0">
                <a:ea typeface="新細明體" charset="-120"/>
              </a:rPr>
              <a:t>、</a:t>
            </a:r>
            <a:r>
              <a:rPr lang="en-US" altLang="zh-TW" dirty="0" smtClean="0">
                <a:ea typeface="新細明體" charset="-120"/>
              </a:rPr>
              <a:t>downtimes</a:t>
            </a:r>
          </a:p>
          <a:p>
            <a:pPr lvl="1">
              <a:defRPr/>
            </a:pPr>
            <a:r>
              <a:rPr lang="zh-TW" altLang="en-US" dirty="0" smtClean="0">
                <a:ea typeface="新細明體" charset="-120"/>
              </a:rPr>
              <a:t>支援</a:t>
            </a:r>
            <a:r>
              <a:rPr lang="en-US" altLang="zh-TW" dirty="0" smtClean="0">
                <a:ea typeface="新細明體" charset="-120"/>
              </a:rPr>
              <a:t>C++</a:t>
            </a:r>
            <a:r>
              <a:rPr lang="zh-TW" altLang="en-US" dirty="0" smtClean="0">
                <a:ea typeface="新細明體" charset="-120"/>
              </a:rPr>
              <a:t>來進行</a:t>
            </a:r>
            <a:r>
              <a:rPr lang="en-US" altLang="zh-TW" dirty="0" smtClean="0">
                <a:ea typeface="新細明體" charset="-120"/>
              </a:rPr>
              <a:t>What-if</a:t>
            </a:r>
            <a:r>
              <a:rPr lang="zh-TW" altLang="en-US" dirty="0" smtClean="0">
                <a:ea typeface="新細明體" charset="-120"/>
              </a:rPr>
              <a:t>邏輯分析</a:t>
            </a:r>
            <a:endParaRPr lang="en-US" altLang="zh-TW" dirty="0" smtClean="0">
              <a:ea typeface="新細明體" charset="-120"/>
            </a:endParaRPr>
          </a:p>
          <a:p>
            <a:pPr>
              <a:defRPr/>
            </a:pPr>
            <a:endParaRPr lang="en-US" altLang="zh-TW" dirty="0" smtClean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新細明體" charset="-120"/>
              <a:cs typeface="Times New Roman" pitchFamily="18" charset="0"/>
            </a:endParaRPr>
          </a:p>
          <a:p>
            <a:pPr>
              <a:defRPr/>
            </a:pPr>
            <a:endParaRPr lang="zh-TW" altLang="en-US" dirty="0" smtClean="0">
              <a:ea typeface="新細明體" charset="-12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4038600"/>
            <a:ext cx="2667000" cy="1981200"/>
            <a:chOff x="3217" y="2257"/>
            <a:chExt cx="1913" cy="1361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7" y="2257"/>
              <a:ext cx="1913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3217" y="2401"/>
              <a:ext cx="335" cy="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02" y="2930"/>
              <a:ext cx="766" cy="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130675"/>
            <a:ext cx="2362200" cy="183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133600"/>
            <a:ext cx="3017137" cy="3657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94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53340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拖拉方式建模</a:t>
            </a:r>
            <a:endParaRPr lang="en-US" altLang="zh-TW" dirty="0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18637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647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9000"/>
            <a:ext cx="424815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Hierarchy Structure</a:t>
            </a:r>
            <a:endParaRPr lang="zh-TW" altLang="en-US" smtClean="0"/>
          </a:p>
        </p:txBody>
      </p:sp>
      <p:sp>
        <p:nvSpPr>
          <p:cNvPr id="9220" name="內容版面配置區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795338"/>
          </a:xfrm>
        </p:spPr>
        <p:txBody>
          <a:bodyPr/>
          <a:lstStyle/>
          <a:p>
            <a:r>
              <a:rPr lang="zh-TW" altLang="en-US" sz="2400" smtClean="0"/>
              <a:t>透過階層式架構來建構及顯示不同區塊之</a:t>
            </a:r>
            <a:r>
              <a:rPr lang="en-US" altLang="zh-TW" sz="2400" smtClean="0"/>
              <a:t>Layout</a:t>
            </a:r>
          </a:p>
          <a:p>
            <a:r>
              <a:rPr lang="zh-TW" altLang="en-US" sz="2400" smtClean="0"/>
              <a:t>可以從工廠</a:t>
            </a:r>
            <a:r>
              <a:rPr lang="en-US" altLang="zh-TW" sz="2400" smtClean="0">
                <a:sym typeface="Wingdings" pitchFamily="2" charset="2"/>
              </a:rPr>
              <a:t></a:t>
            </a:r>
            <a:r>
              <a:rPr lang="zh-TW" altLang="en-US" sz="2400" smtClean="0">
                <a:sym typeface="Wingdings" pitchFamily="2" charset="2"/>
              </a:rPr>
              <a:t>部門</a:t>
            </a:r>
            <a:r>
              <a:rPr lang="en-US" altLang="zh-TW" sz="2400" smtClean="0">
                <a:sym typeface="Wingdings" pitchFamily="2" charset="2"/>
              </a:rPr>
              <a:t></a:t>
            </a:r>
            <a:r>
              <a:rPr lang="zh-TW" altLang="en-US" sz="2400" smtClean="0">
                <a:sym typeface="Wingdings" pitchFamily="2" charset="2"/>
              </a:rPr>
              <a:t>生產線</a:t>
            </a:r>
            <a:r>
              <a:rPr lang="en-US" altLang="zh-TW" sz="2400" smtClean="0">
                <a:sym typeface="Wingdings" pitchFamily="2" charset="2"/>
              </a:rPr>
              <a:t></a:t>
            </a:r>
            <a:r>
              <a:rPr lang="zh-TW" altLang="en-US" sz="2400" smtClean="0">
                <a:sym typeface="Wingdings" pitchFamily="2" charset="2"/>
              </a:rPr>
              <a:t>工作站</a:t>
            </a:r>
            <a:r>
              <a:rPr lang="en-US" altLang="zh-TW" sz="2400" smtClean="0">
                <a:sym typeface="Wingdings" pitchFamily="2" charset="2"/>
              </a:rPr>
              <a:t></a:t>
            </a:r>
            <a:r>
              <a:rPr lang="zh-TW" altLang="en-US" sz="2400" smtClean="0">
                <a:sym typeface="Wingdings" pitchFamily="2" charset="2"/>
              </a:rPr>
              <a:t>作業區，進行分層管理及建構物件</a:t>
            </a:r>
            <a:endParaRPr lang="en-US" altLang="zh-TW" sz="2400" smtClean="0"/>
          </a:p>
          <a:p>
            <a:endParaRPr lang="en-US" altLang="zh-TW" sz="2400" smtClean="0"/>
          </a:p>
          <a:p>
            <a:endParaRPr lang="zh-TW" altLang="en-US" sz="2400" smtClean="0"/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97200"/>
            <a:ext cx="2232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向下箭號 6"/>
          <p:cNvSpPr/>
          <p:nvPr/>
        </p:nvSpPr>
        <p:spPr>
          <a:xfrm rot="15053127">
            <a:off x="4773613" y="3452813"/>
            <a:ext cx="647700" cy="889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 rot="20371569">
            <a:off x="2647950" y="3543300"/>
            <a:ext cx="1990725" cy="1439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97425"/>
            <a:ext cx="2311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 rot="18028566">
            <a:off x="1472406" y="4106069"/>
            <a:ext cx="1439863" cy="1927225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3348038" y="5589588"/>
            <a:ext cx="1871662" cy="503237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27" name="文字方塊 13"/>
          <p:cNvSpPr txBox="1">
            <a:spLocks noChangeArrowheads="1"/>
          </p:cNvSpPr>
          <p:nvPr/>
        </p:nvSpPr>
        <p:spPr bwMode="auto">
          <a:xfrm>
            <a:off x="7740650" y="3284538"/>
            <a:ext cx="46196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>
                <a:solidFill>
                  <a:srgbClr val="FF0000"/>
                </a:solidFill>
              </a:rPr>
              <a:t>生產線區</a:t>
            </a:r>
          </a:p>
        </p:txBody>
      </p:sp>
      <p:sp>
        <p:nvSpPr>
          <p:cNvPr id="9228" name="文字方塊 14"/>
          <p:cNvSpPr txBox="1">
            <a:spLocks noChangeArrowheads="1"/>
          </p:cNvSpPr>
          <p:nvPr/>
        </p:nvSpPr>
        <p:spPr bwMode="auto">
          <a:xfrm>
            <a:off x="7740650" y="5084763"/>
            <a:ext cx="4619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>
                <a:solidFill>
                  <a:srgbClr val="0000CC"/>
                </a:solidFill>
              </a:rPr>
              <a:t>進貨區</a:t>
            </a:r>
          </a:p>
        </p:txBody>
      </p:sp>
    </p:spTree>
    <p:extLst>
      <p:ext uri="{BB962C8B-B14F-4D97-AF65-F5344CB8AC3E}">
        <p14:creationId xmlns:p14="http://schemas.microsoft.com/office/powerpoint/2010/main" val="242435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263"/>
            <a:ext cx="43370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Customize Object  Reuse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7643813" cy="1084263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可以容易建立大型的模擬模型</a:t>
            </a:r>
          </a:p>
          <a:p>
            <a:pPr eaLnBrk="1" hangingPunct="1"/>
            <a:r>
              <a:rPr lang="zh-TW" altLang="en-US" sz="2400" smtClean="0"/>
              <a:t>可以很容易的進行模擬模型的維護</a:t>
            </a:r>
          </a:p>
          <a:p>
            <a:pPr eaLnBrk="1" hangingPunct="1"/>
            <a:r>
              <a:rPr lang="zh-TW" altLang="en-US" sz="2400" smtClean="0"/>
              <a:t>可以建立獨立的物件</a:t>
            </a:r>
          </a:p>
          <a:p>
            <a:pPr eaLnBrk="1" hangingPunct="1"/>
            <a:endParaRPr lang="en-US" altLang="zh-TW" sz="2400" smtClean="0"/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30241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868863"/>
            <a:ext cx="18002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Line 6"/>
          <p:cNvSpPr>
            <a:spLocks noChangeShapeType="1"/>
          </p:cNvSpPr>
          <p:nvPr/>
        </p:nvSpPr>
        <p:spPr bwMode="auto">
          <a:xfrm>
            <a:off x="2843213" y="4292600"/>
            <a:ext cx="433387" cy="14398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8" name="文字方塊 10"/>
          <p:cNvSpPr txBox="1">
            <a:spLocks noChangeArrowheads="1"/>
          </p:cNvSpPr>
          <p:nvPr/>
        </p:nvSpPr>
        <p:spPr bwMode="auto">
          <a:xfrm>
            <a:off x="323850" y="3500438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運用階層式架構建立一條生產線</a:t>
            </a:r>
          </a:p>
        </p:txBody>
      </p:sp>
      <p:sp>
        <p:nvSpPr>
          <p:cNvPr id="10249" name="文字方塊 12"/>
          <p:cNvSpPr txBox="1">
            <a:spLocks noChangeArrowheads="1"/>
          </p:cNvSpPr>
          <p:nvPr/>
        </p:nvSpPr>
        <p:spPr bwMode="auto">
          <a:xfrm>
            <a:off x="179388" y="5661025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將此生產線區塊</a:t>
            </a:r>
            <a:endParaRPr lang="en-US" altLang="zh-TW"/>
          </a:p>
          <a:p>
            <a:pPr eaLnBrk="1" hangingPunct="1"/>
            <a:r>
              <a:rPr lang="zh-TW" altLang="en-US"/>
              <a:t>製作成物件資料庫</a:t>
            </a:r>
          </a:p>
        </p:txBody>
      </p:sp>
      <p:sp>
        <p:nvSpPr>
          <p:cNvPr id="10250" name="Line 8"/>
          <p:cNvSpPr>
            <a:spLocks noChangeShapeType="1"/>
          </p:cNvSpPr>
          <p:nvPr/>
        </p:nvSpPr>
        <p:spPr bwMode="auto">
          <a:xfrm flipV="1">
            <a:off x="3851275" y="5805488"/>
            <a:ext cx="1008063" cy="460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51" name="文字方塊 13"/>
          <p:cNvSpPr txBox="1">
            <a:spLocks noChangeArrowheads="1"/>
          </p:cNvSpPr>
          <p:nvPr/>
        </p:nvSpPr>
        <p:spPr bwMode="auto">
          <a:xfrm>
            <a:off x="4572000" y="3357563"/>
            <a:ext cx="4321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透過生產線區塊資料庫</a:t>
            </a:r>
            <a:endParaRPr lang="en-US" altLang="zh-TW"/>
          </a:p>
          <a:p>
            <a:pPr eaLnBrk="1" hangingPunct="1"/>
            <a:r>
              <a:rPr lang="zh-TW" altLang="en-US"/>
              <a:t>建立四條相同生產線</a:t>
            </a:r>
          </a:p>
        </p:txBody>
      </p:sp>
    </p:spTree>
    <p:extLst>
      <p:ext uri="{BB962C8B-B14F-4D97-AF65-F5344CB8AC3E}">
        <p14:creationId xmlns:p14="http://schemas.microsoft.com/office/powerpoint/2010/main" val="1375446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charset="-120"/>
              </a:rPr>
              <a:t>支援 </a:t>
            </a:r>
            <a:r>
              <a:rPr lang="en-US" altLang="zh-TW" dirty="0" smtClean="0">
                <a:ea typeface="新細明體" charset="-120"/>
              </a:rPr>
              <a:t>Google </a:t>
            </a:r>
            <a:r>
              <a:rPr lang="en-US" altLang="zh-TW" dirty="0" err="1" smtClean="0">
                <a:ea typeface="新細明體" charset="-120"/>
              </a:rPr>
              <a:t>SketchUp</a:t>
            </a:r>
            <a:endParaRPr lang="zh-TW" altLang="en-US" dirty="0" smtClean="0">
              <a:ea typeface="新細明體" charset="-120"/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295400"/>
          </a:xfrm>
        </p:spPr>
        <p:txBody>
          <a:bodyPr/>
          <a:lstStyle/>
          <a:p>
            <a:r>
              <a:rPr lang="zh-TW" altLang="en-US" dirty="0" smtClean="0">
                <a:ea typeface="新細明體" charset="-120"/>
              </a:rPr>
              <a:t>支援</a:t>
            </a:r>
            <a:r>
              <a:rPr lang="en-US" altLang="zh-TW" dirty="0" smtClean="0">
                <a:ea typeface="新細明體" charset="-120"/>
              </a:rPr>
              <a:t>Google Sketchup.skp</a:t>
            </a:r>
            <a:r>
              <a:rPr lang="zh-TW" altLang="en-US" dirty="0" smtClean="0">
                <a:ea typeface="新細明體" charset="-120"/>
              </a:rPr>
              <a:t>的檔案</a:t>
            </a:r>
            <a:endParaRPr lang="en-US" altLang="zh-TW" dirty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網站</a:t>
            </a:r>
            <a:r>
              <a:rPr lang="en-US" altLang="zh-TW" dirty="0" smtClean="0">
                <a:ea typeface="新細明體" charset="-120"/>
              </a:rPr>
              <a:t>3D</a:t>
            </a:r>
            <a:r>
              <a:rPr lang="zh-TW" altLang="en-US" dirty="0" smtClean="0">
                <a:ea typeface="新細明體" charset="-120"/>
              </a:rPr>
              <a:t>資料庫下載</a:t>
            </a:r>
            <a:r>
              <a:rPr lang="en-US" altLang="zh-TW" dirty="0" smtClean="0">
                <a:ea typeface="新細明體" charset="-120"/>
              </a:rPr>
              <a:t>3D</a:t>
            </a:r>
            <a:r>
              <a:rPr lang="zh-TW" altLang="en-US" dirty="0" smtClean="0">
                <a:ea typeface="新細明體" charset="-120"/>
              </a:rPr>
              <a:t>模型，進行置換。</a:t>
            </a:r>
            <a:endParaRPr lang="en-US" altLang="zh-TW" dirty="0" smtClean="0">
              <a:ea typeface="新細明體" charset="-120"/>
            </a:endParaRPr>
          </a:p>
          <a:p>
            <a:endParaRPr lang="zh-TW" altLang="en-US" dirty="0" smtClean="0">
              <a:ea typeface="新細明體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00" y="3962399"/>
            <a:ext cx="3120811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2" y="3962399"/>
            <a:ext cx="3053404" cy="215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300" y="2971800"/>
            <a:ext cx="2743200" cy="224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3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自訂機器人動作控制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自訂物件，並可以編輯物件作業行為</a:t>
            </a:r>
            <a:endParaRPr lang="en-US" altLang="zh-TW" dirty="0" smtClean="0"/>
          </a:p>
          <a:p>
            <a:r>
              <a:rPr lang="zh-TW" altLang="en-US" dirty="0"/>
              <a:t>可以透過</a:t>
            </a:r>
            <a:r>
              <a:rPr lang="en-US" altLang="zh-TW" dirty="0"/>
              <a:t>Kinematic</a:t>
            </a:r>
            <a:r>
              <a:rPr lang="zh-TW" altLang="en-US" dirty="0"/>
              <a:t>的控制，控制物體轉動及移動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2" y="3276600"/>
            <a:ext cx="4267200" cy="266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2" y="3276600"/>
            <a:ext cx="3752850" cy="275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0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Customization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538" y="2060575"/>
            <a:ext cx="4176712" cy="1084263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可以客製化物件</a:t>
            </a:r>
            <a:r>
              <a:rPr lang="en-US" altLang="zh-TW" sz="2400" smtClean="0"/>
              <a:t>,</a:t>
            </a:r>
            <a:r>
              <a:rPr lang="zh-TW" altLang="en-US" sz="2400" smtClean="0"/>
              <a:t>視窗</a:t>
            </a:r>
            <a:r>
              <a:rPr lang="en-US" altLang="zh-TW" sz="2400" smtClean="0"/>
              <a:t>,</a:t>
            </a:r>
            <a:r>
              <a:rPr lang="zh-TW" altLang="en-US" sz="2400" smtClean="0"/>
              <a:t>使用者介面</a:t>
            </a:r>
            <a:r>
              <a:rPr lang="en-US" altLang="zh-TW" sz="2400" smtClean="0"/>
              <a:t>,</a:t>
            </a:r>
            <a:r>
              <a:rPr lang="zh-TW" altLang="en-US" sz="2400" smtClean="0"/>
              <a:t>物件參數</a:t>
            </a:r>
            <a:r>
              <a:rPr lang="en-US" altLang="zh-TW" sz="2400" smtClean="0"/>
              <a:t>..</a:t>
            </a:r>
            <a:r>
              <a:rPr lang="zh-TW" altLang="en-US" sz="2400" smtClean="0"/>
              <a:t>等</a:t>
            </a:r>
          </a:p>
          <a:p>
            <a:pPr eaLnBrk="1" hangingPunct="1"/>
            <a:r>
              <a:rPr lang="zh-TW" altLang="en-US" sz="2400" smtClean="0"/>
              <a:t>可以加入自定的物件</a:t>
            </a:r>
          </a:p>
          <a:p>
            <a:pPr eaLnBrk="1" hangingPunct="1"/>
            <a:r>
              <a:rPr lang="zh-TW" altLang="en-US" sz="2400" smtClean="0"/>
              <a:t>可以加入客製化的程式碼</a:t>
            </a:r>
          </a:p>
          <a:p>
            <a:pPr eaLnBrk="1" hangingPunct="1"/>
            <a:endParaRPr lang="en-US" altLang="zh-TW" sz="2400" smtClean="0"/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3884612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60800"/>
            <a:ext cx="305276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789363"/>
            <a:ext cx="26193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線單箭頭接點 11"/>
          <p:cNvCxnSpPr/>
          <p:nvPr/>
        </p:nvCxnSpPr>
        <p:spPr>
          <a:xfrm rot="10800000">
            <a:off x="4787900" y="4797425"/>
            <a:ext cx="1655763" cy="2873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82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新細明體" charset="-120"/>
              </a:rPr>
              <a:t>實驗控制及最佳化</a:t>
            </a: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457200" y="1981200"/>
            <a:ext cx="4648200" cy="24384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zh-TW" altLang="en-US" sz="2400" dirty="0" smtClean="0">
                <a:ea typeface="新細明體" charset="-120"/>
              </a:rPr>
              <a:t>實驗控制：設定不同劇本條件一次分析。</a:t>
            </a:r>
            <a:endParaRPr lang="en-US" altLang="zh-TW" sz="2400" dirty="0" smtClean="0">
              <a:ea typeface="新細明體" charset="-120"/>
            </a:endParaRPr>
          </a:p>
          <a:p>
            <a:pPr marL="342900" lvl="1" indent="-342900">
              <a:buFontTx/>
              <a:buChar char="•"/>
            </a:pPr>
            <a:r>
              <a:rPr lang="zh-TW" altLang="en-US" sz="2400" dirty="0" smtClean="0">
                <a:ea typeface="新細明體" charset="-120"/>
              </a:rPr>
              <a:t>最佳化：針對成本最小化或效益最大化進行最佳化分析。</a:t>
            </a:r>
            <a:endParaRPr lang="en-US" altLang="zh-TW" sz="2400" dirty="0" smtClean="0">
              <a:ea typeface="新細明體" charset="-120"/>
            </a:endParaRPr>
          </a:p>
          <a:p>
            <a:endParaRPr lang="zh-TW" altLang="en-US" dirty="0" smtClean="0">
              <a:ea typeface="新細明體" charset="-120"/>
            </a:endParaRPr>
          </a:p>
        </p:txBody>
      </p:sp>
      <p:pic>
        <p:nvPicPr>
          <p:cNvPr id="819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057400"/>
            <a:ext cx="38306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646613"/>
            <a:ext cx="5273675" cy="160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86200"/>
            <a:ext cx="26670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1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ea typeface="新細明體" charset="-120"/>
              </a:rPr>
              <a:t>Flexsim</a:t>
            </a:r>
            <a:r>
              <a:rPr lang="zh-TW" altLang="en-US" dirty="0" smtClean="0">
                <a:ea typeface="新細明體" charset="-120"/>
              </a:rPr>
              <a:t>應用</a:t>
            </a:r>
          </a:p>
        </p:txBody>
      </p:sp>
      <p:sp>
        <p:nvSpPr>
          <p:cNvPr id="1028" name="內容版面配置區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068763"/>
          </a:xfrm>
        </p:spPr>
        <p:txBody>
          <a:bodyPr/>
          <a:lstStyle/>
          <a:p>
            <a:r>
              <a:rPr lang="zh-TW" altLang="en-US" sz="2400" dirty="0" smtClean="0">
                <a:ea typeface="新細明體" charset="-120"/>
              </a:rPr>
              <a:t>瓶頸分析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生產線平衡分析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接單決策分析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產能分析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排程、派工模擬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設施規劃分析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成本分析 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產出分析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投資分析</a:t>
            </a:r>
          </a:p>
        </p:txBody>
      </p:sp>
      <p:sp>
        <p:nvSpPr>
          <p:cNvPr id="1029" name="內容版面配置區 5"/>
          <p:cNvSpPr>
            <a:spLocks noGrp="1"/>
          </p:cNvSpPr>
          <p:nvPr>
            <p:ph sz="half" idx="2"/>
          </p:nvPr>
        </p:nvSpPr>
        <p:spPr>
          <a:xfrm>
            <a:off x="3429000" y="1905000"/>
            <a:ext cx="4152900" cy="3992563"/>
          </a:xfrm>
        </p:spPr>
        <p:txBody>
          <a:bodyPr/>
          <a:lstStyle/>
          <a:p>
            <a:r>
              <a:rPr lang="zh-TW" altLang="en-US" sz="2400" dirty="0" smtClean="0">
                <a:ea typeface="新細明體" charset="-120"/>
              </a:rPr>
              <a:t>存貨政策分析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設備參數分析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資源排班分析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廠內外物流分析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顧客服務水準分析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後勤支援模擬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零庫存系統模擬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zh-TW" altLang="en-US" sz="2400" dirty="0" smtClean="0">
                <a:ea typeface="新細明體" charset="-120"/>
              </a:rPr>
              <a:t>企業再造工程模擬</a:t>
            </a:r>
            <a:endParaRPr lang="en-US" altLang="zh-TW" sz="2400" dirty="0" smtClean="0">
              <a:ea typeface="新細明體" charset="-120"/>
            </a:endParaRPr>
          </a:p>
          <a:p>
            <a:r>
              <a:rPr lang="en-US" altLang="zh-TW" sz="2400" dirty="0" smtClean="0">
                <a:ea typeface="新細明體" charset="-120"/>
              </a:rPr>
              <a:t>JIT</a:t>
            </a:r>
            <a:r>
              <a:rPr lang="zh-TW" altLang="zh-TW" sz="2400" dirty="0" smtClean="0">
                <a:ea typeface="新細明體" charset="-120"/>
              </a:rPr>
              <a:t>系統</a:t>
            </a:r>
            <a:endParaRPr lang="zh-TW" altLang="en-US" sz="2400" dirty="0" smtClean="0">
              <a:ea typeface="新細明體" charset="-120"/>
            </a:endParaRPr>
          </a:p>
          <a:p>
            <a:endParaRPr lang="zh-TW" altLang="en-US" sz="2400" dirty="0" smtClean="0">
              <a:ea typeface="新細明體" charset="-120"/>
            </a:endParaRPr>
          </a:p>
        </p:txBody>
      </p:sp>
      <p:pic>
        <p:nvPicPr>
          <p:cNvPr id="1030" name="Picture 6" descr="grig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676400"/>
            <a:ext cx="2057400" cy="15176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6553200" y="3276600"/>
          <a:ext cx="2057400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點陣圖影像" r:id="rId4" imgW="10221752" imgH="7219048" progId="PBrush">
                  <p:embed/>
                </p:oleObj>
              </mc:Choice>
              <mc:Fallback>
                <p:oleObj name="點陣圖影像" r:id="rId4" imgW="10221752" imgH="72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276600"/>
                        <a:ext cx="2057400" cy="14525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5" descr="Fluid_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876800"/>
            <a:ext cx="236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03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060575"/>
            <a:ext cx="5915025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Visual Feedback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2530475" cy="4068763"/>
          </a:xfrm>
        </p:spPr>
        <p:txBody>
          <a:bodyPr/>
          <a:lstStyle/>
          <a:p>
            <a:pPr eaLnBrk="1" hangingPunct="1"/>
            <a:r>
              <a:rPr lang="zh-TW" altLang="en-US" sz="2400" dirty="0" smtClean="0"/>
              <a:t>即時呈現機台的加工資訊</a:t>
            </a:r>
          </a:p>
          <a:p>
            <a:pPr eaLnBrk="1" hangingPunct="1"/>
            <a:r>
              <a:rPr lang="zh-TW" altLang="en-US" sz="2400" dirty="0" smtClean="0"/>
              <a:t>動態的顯示</a:t>
            </a:r>
            <a:r>
              <a:rPr lang="zh-TW" altLang="en-US" dirty="0" smtClean="0"/>
              <a:t>統計</a:t>
            </a:r>
            <a:r>
              <a:rPr lang="zh-TW" altLang="en-US" sz="2400" dirty="0" smtClean="0"/>
              <a:t>相關資料</a:t>
            </a:r>
          </a:p>
        </p:txBody>
      </p:sp>
    </p:spTree>
    <p:extLst>
      <p:ext uri="{BB962C8B-B14F-4D97-AF65-F5344CB8AC3E}">
        <p14:creationId xmlns:p14="http://schemas.microsoft.com/office/powerpoint/2010/main" val="41657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4724400" y="1905000"/>
            <a:ext cx="43434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整合其他軟體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343400" cy="4068763"/>
          </a:xfrm>
        </p:spPr>
        <p:txBody>
          <a:bodyPr/>
          <a:lstStyle/>
          <a:p>
            <a:pPr eaLnBrk="1" hangingPunct="1"/>
            <a:r>
              <a:rPr lang="en-US" altLang="zh-TW" sz="2000" dirty="0" err="1" smtClean="0"/>
              <a:t>Flexsim</a:t>
            </a:r>
            <a:r>
              <a:rPr lang="zh-TW" altLang="en-US" sz="2000" dirty="0" smtClean="0"/>
              <a:t>主要強調彈性及開放性</a:t>
            </a:r>
          </a:p>
          <a:p>
            <a:pPr eaLnBrk="1" hangingPunct="1"/>
            <a:r>
              <a:rPr lang="zh-TW" altLang="en-US" sz="2000" dirty="0" smtClean="0"/>
              <a:t>所有的動畫都支援</a:t>
            </a:r>
            <a:r>
              <a:rPr lang="en-US" altLang="zh-TW" sz="2000" dirty="0" smtClean="0"/>
              <a:t>Open-GL</a:t>
            </a:r>
            <a:r>
              <a:rPr lang="zh-TW" altLang="en-US" sz="2000" dirty="0" smtClean="0"/>
              <a:t>及開放的標準格示</a:t>
            </a:r>
            <a:r>
              <a:rPr lang="en-US" altLang="zh-TW" sz="2000" dirty="0" smtClean="0"/>
              <a:t>3DS,DXF,WRL,STL</a:t>
            </a:r>
            <a:r>
              <a:rPr lang="zh-TW" altLang="en-US" sz="2000" dirty="0" smtClean="0"/>
              <a:t>的</a:t>
            </a:r>
            <a:r>
              <a:rPr lang="en-US" altLang="zh-TW" sz="2000" dirty="0" smtClean="0"/>
              <a:t>3D</a:t>
            </a:r>
            <a:r>
              <a:rPr lang="zh-TW" altLang="en-US" sz="2000" dirty="0" smtClean="0"/>
              <a:t>物件</a:t>
            </a:r>
          </a:p>
          <a:p>
            <a:pPr eaLnBrk="1" hangingPunct="1"/>
            <a:r>
              <a:rPr lang="zh-TW" altLang="en-US" sz="2000" dirty="0" smtClean="0"/>
              <a:t>可以與</a:t>
            </a:r>
            <a:r>
              <a:rPr lang="en-US" altLang="zh-TW" sz="2000" dirty="0" err="1" smtClean="0"/>
              <a:t>ExpertFit</a:t>
            </a:r>
            <a:r>
              <a:rPr lang="en-US" altLang="zh-TW" sz="2000" dirty="0" smtClean="0"/>
              <a:t>, </a:t>
            </a:r>
            <a:r>
              <a:rPr lang="en-US" altLang="zh-TW" sz="2000" dirty="0" err="1" smtClean="0"/>
              <a:t>OptQuest</a:t>
            </a:r>
            <a:r>
              <a:rPr lang="zh-TW" altLang="en-US" sz="2000" dirty="0" smtClean="0"/>
              <a:t>及</a:t>
            </a:r>
            <a:r>
              <a:rPr lang="en-US" altLang="zh-TW" sz="2000" dirty="0" smtClean="0"/>
              <a:t>VISIO</a:t>
            </a:r>
            <a:r>
              <a:rPr lang="zh-TW" altLang="en-US" sz="2000" dirty="0" smtClean="0"/>
              <a:t>進行整合</a:t>
            </a:r>
          </a:p>
          <a:p>
            <a:pPr eaLnBrk="1" hangingPunct="1"/>
            <a:r>
              <a:rPr lang="zh-TW" altLang="en-US" sz="2000" dirty="0" smtClean="0"/>
              <a:t>可以與</a:t>
            </a:r>
            <a:r>
              <a:rPr lang="en-US" altLang="zh-TW" sz="2000" dirty="0" smtClean="0"/>
              <a:t>ODBC</a:t>
            </a:r>
            <a:r>
              <a:rPr lang="zh-TW" altLang="en-US" sz="2000" dirty="0" smtClean="0"/>
              <a:t>進行資料庫的結合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如</a:t>
            </a:r>
            <a:r>
              <a:rPr lang="en-US" altLang="zh-TW" sz="2000" dirty="0" smtClean="0"/>
              <a:t>Oracle</a:t>
            </a:r>
            <a:r>
              <a:rPr lang="zh-TW" altLang="en-US" sz="2000" dirty="0" smtClean="0"/>
              <a:t>及</a:t>
            </a:r>
            <a:r>
              <a:rPr lang="en-US" altLang="zh-TW" sz="2000" dirty="0" smtClean="0"/>
              <a:t>Access</a:t>
            </a:r>
          </a:p>
          <a:p>
            <a:pPr eaLnBrk="1" hangingPunct="1"/>
            <a:r>
              <a:rPr lang="zh-TW" altLang="en-US" sz="2000" dirty="0" smtClean="0"/>
              <a:t>也可以與</a:t>
            </a:r>
            <a:r>
              <a:rPr lang="en-US" altLang="zh-TW" sz="2000" dirty="0" smtClean="0"/>
              <a:t>EXCEL</a:t>
            </a:r>
            <a:r>
              <a:rPr lang="zh-TW" altLang="en-US" sz="2000" dirty="0" smtClean="0"/>
              <a:t>及</a:t>
            </a:r>
            <a:r>
              <a:rPr lang="en-US" altLang="zh-TW" sz="2000" dirty="0" smtClean="0"/>
              <a:t>WORD</a:t>
            </a:r>
            <a:r>
              <a:rPr lang="zh-TW" altLang="en-US" sz="2000" dirty="0" smtClean="0"/>
              <a:t>進行資料交換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6172200" y="3505200"/>
          <a:ext cx="14478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Bitmap Image" r:id="rId3" imgW="2943636" imgH="1152381" progId="Paint.Picture">
                  <p:embed/>
                </p:oleObj>
              </mc:Choice>
              <mc:Fallback>
                <p:oleObj name="Bitmap Image" r:id="rId3" imgW="2943636" imgH="11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505200"/>
                        <a:ext cx="1447800" cy="5667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7620000" y="35814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z="2000" b="1">
                <a:solidFill>
                  <a:srgbClr val="660000"/>
                </a:solidFill>
              </a:rPr>
              <a:t>OptQuest</a:t>
            </a:r>
            <a:r>
              <a:rPr lang="en-US" altLang="zh-TW" sz="2000" b="1" baseline="30000">
                <a:solidFill>
                  <a:srgbClr val="660000"/>
                </a:solidFill>
                <a:latin typeface="Times New Roman" pitchFamily="18" charset="0"/>
              </a:rPr>
              <a:t>®</a:t>
            </a:r>
            <a:endParaRPr lang="en-US" altLang="zh-TW" sz="2400">
              <a:latin typeface="Times New Roman" pitchFamily="18" charset="0"/>
            </a:endParaRPr>
          </a:p>
        </p:txBody>
      </p:sp>
      <p:pic>
        <p:nvPicPr>
          <p:cNvPr id="3081" name="Picture 11" descr="http://www.mvps.org/visio/images/ms%20visio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5" name="Object 12"/>
          <p:cNvGraphicFramePr>
            <a:graphicFrameLocks noChangeAspect="1"/>
          </p:cNvGraphicFramePr>
          <p:nvPr/>
        </p:nvGraphicFramePr>
        <p:xfrm>
          <a:off x="5867400" y="5029200"/>
          <a:ext cx="685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Photo Editor 影像" r:id="rId6" imgW="457143" imgH="380852" progId="MSPhotoEd.3">
                  <p:embed/>
                </p:oleObj>
              </mc:Choice>
              <mc:Fallback>
                <p:oleObj name="Photo Editor 影像" r:id="rId6" imgW="457143" imgH="3808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33" t="10001" r="16667" b="9999"/>
                      <a:stretch>
                        <a:fillRect/>
                      </a:stretch>
                    </p:blipFill>
                    <p:spPr bwMode="auto">
                      <a:xfrm>
                        <a:off x="5867400" y="5029200"/>
                        <a:ext cx="685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3"/>
          <p:cNvGraphicFramePr>
            <a:graphicFrameLocks noChangeAspect="1"/>
          </p:cNvGraphicFramePr>
          <p:nvPr/>
        </p:nvGraphicFramePr>
        <p:xfrm>
          <a:off x="6781800" y="5029200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Photo Editor 影像" r:id="rId8" imgW="571731" imgH="428798" progId="MSPhotoEd.3">
                  <p:embed/>
                </p:oleObj>
              </mc:Choice>
              <mc:Fallback>
                <p:oleObj name="Photo Editor 影像" r:id="rId8" imgW="571731" imgH="42879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666" t="17778" r="20000" b="11111"/>
                      <a:stretch>
                        <a:fillRect/>
                      </a:stretch>
                    </p:blipFill>
                    <p:spPr bwMode="auto">
                      <a:xfrm>
                        <a:off x="6781800" y="5029200"/>
                        <a:ext cx="6096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15"/>
          <p:cNvSpPr>
            <a:spLocks noChangeArrowheads="1"/>
          </p:cNvSpPr>
          <p:nvPr/>
        </p:nvSpPr>
        <p:spPr bwMode="auto">
          <a:xfrm>
            <a:off x="7696200" y="4876800"/>
            <a:ext cx="1143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zh-TW" sz="2000" b="1">
                <a:solidFill>
                  <a:srgbClr val="660000"/>
                </a:solidFill>
              </a:rPr>
              <a:t>ODBC</a:t>
            </a:r>
            <a:endParaRPr lang="en-US" altLang="zh-TW" sz="2400">
              <a:latin typeface="Times New Roman" pitchFamily="18" charset="0"/>
            </a:endParaRPr>
          </a:p>
        </p:txBody>
      </p:sp>
      <p:sp>
        <p:nvSpPr>
          <p:cNvPr id="3083" name="AutoShape 16"/>
          <p:cNvSpPr>
            <a:spLocks noChangeArrowheads="1"/>
          </p:cNvSpPr>
          <p:nvPr/>
        </p:nvSpPr>
        <p:spPr bwMode="auto">
          <a:xfrm>
            <a:off x="6248400" y="2895600"/>
            <a:ext cx="10668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4" name="AutoShape 17"/>
          <p:cNvSpPr>
            <a:spLocks noChangeArrowheads="1"/>
          </p:cNvSpPr>
          <p:nvPr/>
        </p:nvSpPr>
        <p:spPr bwMode="auto">
          <a:xfrm>
            <a:off x="4876800" y="2438400"/>
            <a:ext cx="1066800" cy="457200"/>
          </a:xfrm>
          <a:prstGeom prst="homePlate">
            <a:avLst>
              <a:gd name="adj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/>
              <a:t>3DS</a:t>
            </a:r>
          </a:p>
        </p:txBody>
      </p:sp>
      <p:sp>
        <p:nvSpPr>
          <p:cNvPr id="3085" name="AutoShape 18"/>
          <p:cNvSpPr>
            <a:spLocks noChangeArrowheads="1"/>
          </p:cNvSpPr>
          <p:nvPr/>
        </p:nvSpPr>
        <p:spPr bwMode="auto">
          <a:xfrm>
            <a:off x="4876800" y="2971800"/>
            <a:ext cx="1066800" cy="457200"/>
          </a:xfrm>
          <a:prstGeom prst="homePlate">
            <a:avLst>
              <a:gd name="adj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/>
              <a:t>DXF</a:t>
            </a:r>
          </a:p>
        </p:txBody>
      </p:sp>
      <p:sp>
        <p:nvSpPr>
          <p:cNvPr id="3086" name="AutoShape 19"/>
          <p:cNvSpPr>
            <a:spLocks noChangeArrowheads="1"/>
          </p:cNvSpPr>
          <p:nvPr/>
        </p:nvSpPr>
        <p:spPr bwMode="auto">
          <a:xfrm>
            <a:off x="4876800" y="3505200"/>
            <a:ext cx="1066800" cy="457200"/>
          </a:xfrm>
          <a:prstGeom prst="homePlate">
            <a:avLst>
              <a:gd name="adj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/>
              <a:t>WRL</a:t>
            </a:r>
          </a:p>
        </p:txBody>
      </p:sp>
      <p:sp>
        <p:nvSpPr>
          <p:cNvPr id="3087" name="AutoShape 20"/>
          <p:cNvSpPr>
            <a:spLocks noChangeArrowheads="1"/>
          </p:cNvSpPr>
          <p:nvPr/>
        </p:nvSpPr>
        <p:spPr bwMode="auto">
          <a:xfrm>
            <a:off x="4876800" y="4038600"/>
            <a:ext cx="1066800" cy="457200"/>
          </a:xfrm>
          <a:prstGeom prst="homePlate">
            <a:avLst>
              <a:gd name="adj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/>
              <a:t>STL</a:t>
            </a:r>
          </a:p>
        </p:txBody>
      </p:sp>
      <p:sp>
        <p:nvSpPr>
          <p:cNvPr id="3088" name="AutoShape 22"/>
          <p:cNvSpPr>
            <a:spLocks noChangeArrowheads="1"/>
          </p:cNvSpPr>
          <p:nvPr/>
        </p:nvSpPr>
        <p:spPr bwMode="auto">
          <a:xfrm rot="1070146">
            <a:off x="6172200" y="4191000"/>
            <a:ext cx="381000" cy="685800"/>
          </a:xfrm>
          <a:prstGeom prst="down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9" name="AutoShape 23"/>
          <p:cNvSpPr>
            <a:spLocks noChangeArrowheads="1"/>
          </p:cNvSpPr>
          <p:nvPr/>
        </p:nvSpPr>
        <p:spPr bwMode="auto">
          <a:xfrm rot="20529854" flipH="1">
            <a:off x="6858000" y="4191000"/>
            <a:ext cx="381000" cy="685800"/>
          </a:xfrm>
          <a:prstGeom prst="down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0" name="AutoShape 24"/>
          <p:cNvSpPr>
            <a:spLocks noChangeArrowheads="1"/>
          </p:cNvSpPr>
          <p:nvPr/>
        </p:nvSpPr>
        <p:spPr bwMode="auto">
          <a:xfrm rot="20529854" flipH="1">
            <a:off x="7543800" y="4191000"/>
            <a:ext cx="381000" cy="685800"/>
          </a:xfrm>
          <a:prstGeom prst="down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091" name="Picture 26" descr="Oracle Corporation Home P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86400"/>
            <a:ext cx="12192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AutoShape 17"/>
          <p:cNvSpPr>
            <a:spLocks noChangeArrowheads="1"/>
          </p:cNvSpPr>
          <p:nvPr/>
        </p:nvSpPr>
        <p:spPr bwMode="auto">
          <a:xfrm>
            <a:off x="4859338" y="1916113"/>
            <a:ext cx="1066800" cy="457200"/>
          </a:xfrm>
          <a:prstGeom prst="homePlate">
            <a:avLst>
              <a:gd name="adj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/>
              <a:t>SketchUP</a:t>
            </a:r>
          </a:p>
        </p:txBody>
      </p:sp>
    </p:spTree>
    <p:extLst>
      <p:ext uri="{BB962C8B-B14F-4D97-AF65-F5344CB8AC3E}">
        <p14:creationId xmlns:p14="http://schemas.microsoft.com/office/powerpoint/2010/main" val="2647771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9" b="6731"/>
          <a:stretch>
            <a:fillRect/>
          </a:stretch>
        </p:blipFill>
        <p:spPr bwMode="auto">
          <a:xfrm>
            <a:off x="6262688" y="2057400"/>
            <a:ext cx="288131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ODBC integration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843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22763"/>
            <a:ext cx="59436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0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6705600" cy="2287588"/>
          </a:xfrm>
        </p:spPr>
      </p:pic>
      <p:sp>
        <p:nvSpPr>
          <p:cNvPr id="18438" name="Rectangle 21"/>
          <p:cNvSpPr>
            <a:spLocks noChangeArrowheads="1"/>
          </p:cNvSpPr>
          <p:nvPr/>
        </p:nvSpPr>
        <p:spPr bwMode="auto">
          <a:xfrm>
            <a:off x="2895600" y="2743200"/>
            <a:ext cx="838200" cy="990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39" name="Rectangle 22"/>
          <p:cNvSpPr>
            <a:spLocks noChangeArrowheads="1"/>
          </p:cNvSpPr>
          <p:nvPr/>
        </p:nvSpPr>
        <p:spPr bwMode="auto">
          <a:xfrm>
            <a:off x="7086600" y="4876800"/>
            <a:ext cx="1752600" cy="1219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0" name="Text Box 23"/>
          <p:cNvSpPr txBox="1">
            <a:spLocks noChangeArrowheads="1"/>
          </p:cNvSpPr>
          <p:nvPr/>
        </p:nvSpPr>
        <p:spPr bwMode="auto">
          <a:xfrm>
            <a:off x="3962400" y="2819400"/>
            <a:ext cx="419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dirty="0" err="1">
                <a:solidFill>
                  <a:srgbClr val="FF0000"/>
                </a:solidFill>
              </a:rPr>
              <a:t>Flexsim</a:t>
            </a:r>
            <a:r>
              <a:rPr lang="en-US" altLang="zh-TW" sz="2400" dirty="0">
                <a:solidFill>
                  <a:srgbClr val="FF0000"/>
                </a:solidFill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</a:rPr>
              <a:t>Process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2400" dirty="0" smtClean="0">
                <a:solidFill>
                  <a:srgbClr val="FF0000"/>
                </a:solidFill>
                <a:ea typeface="標楷體" pitchFamily="65" charset="-120"/>
              </a:rPr>
              <a:t>處理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量紀錄</a:t>
            </a:r>
          </a:p>
        </p:txBody>
      </p:sp>
      <p:cxnSp>
        <p:nvCxnSpPr>
          <p:cNvPr id="16" name="直線單箭頭接點 15"/>
          <p:cNvCxnSpPr/>
          <p:nvPr/>
        </p:nvCxnSpPr>
        <p:spPr>
          <a:xfrm rot="10800000">
            <a:off x="2339975" y="3789363"/>
            <a:ext cx="3455988" cy="1008062"/>
          </a:xfrm>
          <a:prstGeom prst="straightConnector1">
            <a:avLst/>
          </a:prstGeom>
          <a:ln w="47625" cmpd="sng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348038" y="4868863"/>
            <a:ext cx="3671887" cy="1296987"/>
          </a:xfrm>
          <a:prstGeom prst="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187450" y="2708275"/>
            <a:ext cx="1655763" cy="1008063"/>
          </a:xfrm>
          <a:prstGeom prst="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1" name="直線單箭頭接點 20"/>
          <p:cNvCxnSpPr>
            <a:endCxn id="18439" idx="0"/>
          </p:cNvCxnSpPr>
          <p:nvPr/>
        </p:nvCxnSpPr>
        <p:spPr>
          <a:xfrm>
            <a:off x="3851275" y="3213100"/>
            <a:ext cx="4111625" cy="1663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5965534" y="442809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Access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348038" y="1992868"/>
            <a:ext cx="159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>
                <a:solidFill>
                  <a:srgbClr val="FF0000"/>
                </a:solidFill>
              </a:rPr>
              <a:t>Flexsim</a:t>
            </a:r>
            <a:r>
              <a:rPr lang="en-US" altLang="zh-TW" dirty="0" smtClean="0">
                <a:solidFill>
                  <a:srgbClr val="FF0000"/>
                </a:solidFill>
              </a:rPr>
              <a:t> Table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PLC</a:t>
            </a:r>
            <a:r>
              <a:rPr lang="zh-TW" altLang="en-US" dirty="0" smtClean="0"/>
              <a:t>整合控制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系統可以透過</a:t>
            </a:r>
            <a:r>
              <a:rPr lang="en-US" altLang="zh-TW" dirty="0" smtClean="0"/>
              <a:t>OPC Server</a:t>
            </a:r>
            <a:r>
              <a:rPr lang="zh-TW" altLang="en-US" dirty="0" smtClean="0"/>
              <a:t>與</a:t>
            </a:r>
            <a:r>
              <a:rPr lang="en-US" altLang="zh-TW" dirty="0" smtClean="0"/>
              <a:t>PLC</a:t>
            </a:r>
            <a:r>
              <a:rPr lang="zh-TW" altLang="en-US" dirty="0" smtClean="0"/>
              <a:t>系統整合</a:t>
            </a:r>
            <a:endParaRPr lang="en-US" altLang="zh-TW" dirty="0" smtClean="0"/>
          </a:p>
          <a:p>
            <a:r>
              <a:rPr lang="zh-TW" altLang="en-US" dirty="0"/>
              <a:t>可以</a:t>
            </a:r>
            <a:r>
              <a:rPr lang="zh-TW" altLang="en-US" dirty="0" smtClean="0"/>
              <a:t>實際模擬測試實際機台間訊號之運作</a:t>
            </a:r>
            <a:endParaRPr lang="zh-TW" altLang="en-US" dirty="0"/>
          </a:p>
        </p:txBody>
      </p:sp>
      <p:pic>
        <p:nvPicPr>
          <p:cNvPr id="4" name="Tradeshow_Machine_n_S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2971800"/>
            <a:ext cx="620389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a typeface="新細明體" charset="-120"/>
              </a:rPr>
              <a:t>統計圖表輸出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457200" y="1905000"/>
            <a:ext cx="8458200" cy="914400"/>
          </a:xfrm>
        </p:spPr>
        <p:txBody>
          <a:bodyPr/>
          <a:lstStyle/>
          <a:p>
            <a:r>
              <a:rPr lang="zh-TW" altLang="en-US" dirty="0" smtClean="0">
                <a:ea typeface="新細明體" charset="-120"/>
              </a:rPr>
              <a:t>即時圖形化顯示統計資訊</a:t>
            </a:r>
            <a:endParaRPr lang="en-US" altLang="zh-TW" dirty="0" smtClean="0">
              <a:ea typeface="新細明體" charset="-120"/>
            </a:endParaRPr>
          </a:p>
          <a:p>
            <a:r>
              <a:rPr lang="zh-TW" altLang="en-US" dirty="0" smtClean="0">
                <a:ea typeface="新細明體" charset="-120"/>
              </a:rPr>
              <a:t>統計報表</a:t>
            </a:r>
            <a:endParaRPr lang="en-US" altLang="zh-TW" dirty="0" smtClean="0">
              <a:ea typeface="新細明體" charset="-12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470150"/>
            <a:ext cx="2328863" cy="2057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851150"/>
            <a:ext cx="2362200" cy="17208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012950"/>
            <a:ext cx="2362200" cy="1958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505200"/>
            <a:ext cx="16764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810000"/>
            <a:ext cx="16002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4724400"/>
            <a:ext cx="4495800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52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動畫展示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062397"/>
          </a:xfrm>
        </p:spPr>
        <p:txBody>
          <a:bodyPr/>
          <a:lstStyle/>
          <a:p>
            <a:r>
              <a:rPr lang="zh-TW" altLang="en-US" dirty="0" smtClean="0"/>
              <a:t>動畫</a:t>
            </a:r>
            <a:r>
              <a:rPr lang="zh-TW" altLang="en-US" dirty="0"/>
              <a:t>展示之設定僅顯示機器動作展示，不會影響加工時間，僅在加工時間內將機構動作進行演示。</a:t>
            </a:r>
            <a:endParaRPr lang="en-US" altLang="zh-TW" dirty="0"/>
          </a:p>
          <a:p>
            <a:r>
              <a:rPr lang="zh-TW" altLang="en-US" dirty="0"/>
              <a:t>不會對進行</a:t>
            </a:r>
            <a:r>
              <a:rPr lang="en-US" altLang="zh-TW" dirty="0" err="1"/>
              <a:t>Flowitem</a:t>
            </a:r>
            <a:r>
              <a:rPr lang="en-US" altLang="zh-TW" dirty="0"/>
              <a:t>(</a:t>
            </a:r>
            <a:r>
              <a:rPr lang="zh-TW" altLang="en-US" dirty="0"/>
              <a:t>產品</a:t>
            </a:r>
            <a:r>
              <a:rPr lang="en-US" altLang="zh-TW" dirty="0"/>
              <a:t>)</a:t>
            </a:r>
            <a:r>
              <a:rPr lang="zh-TW" altLang="en-US" dirty="0"/>
              <a:t>任何作業動作，</a:t>
            </a:r>
            <a:r>
              <a:rPr lang="en-US" altLang="zh-TW" dirty="0" err="1"/>
              <a:t>FlowItem</a:t>
            </a:r>
            <a:r>
              <a:rPr lang="zh-TW" altLang="en-US" dirty="0"/>
              <a:t>僅會停在物件上，顯示其正在進行加工，或是用輸送帶方式</a:t>
            </a:r>
            <a:r>
              <a:rPr lang="en-US" altLang="zh-TW" dirty="0" err="1"/>
              <a:t>Flowitem</a:t>
            </a:r>
            <a:r>
              <a:rPr lang="zh-TW" altLang="en-US" dirty="0"/>
              <a:t>通過</a:t>
            </a:r>
            <a:r>
              <a:rPr lang="zh-TW" altLang="en-US" dirty="0" smtClean="0"/>
              <a:t>展示</a:t>
            </a:r>
            <a:endParaRPr lang="en-US" altLang="zh-TW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12372"/>
            <a:ext cx="3124200" cy="220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27221"/>
            <a:ext cx="3124200" cy="239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1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機構</a:t>
            </a:r>
            <a:r>
              <a:rPr lang="zh-TW" altLang="en-US" dirty="0" smtClean="0"/>
              <a:t>控制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每</a:t>
            </a:r>
            <a:r>
              <a:rPr lang="zh-TW" altLang="en-US" dirty="0"/>
              <a:t>一個機構元件的</a:t>
            </a:r>
            <a:r>
              <a:rPr lang="en-US" altLang="zh-TW" dirty="0"/>
              <a:t>3D</a:t>
            </a:r>
            <a:r>
              <a:rPr lang="zh-TW" altLang="en-US" dirty="0"/>
              <a:t>必須分開繪製，再到</a:t>
            </a:r>
            <a:r>
              <a:rPr lang="en-US" altLang="zh-TW" dirty="0" err="1"/>
              <a:t>Flexsim</a:t>
            </a:r>
            <a:r>
              <a:rPr lang="zh-TW" altLang="en-US" dirty="0"/>
              <a:t>進行</a:t>
            </a:r>
            <a:r>
              <a:rPr lang="en-US" altLang="zh-TW" dirty="0"/>
              <a:t>Joint</a:t>
            </a:r>
            <a:r>
              <a:rPr lang="zh-TW" altLang="en-US" dirty="0"/>
              <a:t>及所在位置的</a:t>
            </a:r>
            <a:r>
              <a:rPr lang="zh-TW" altLang="en-US" dirty="0" smtClean="0"/>
              <a:t>編輯</a:t>
            </a:r>
            <a:endParaRPr lang="en-US" altLang="zh-TW" dirty="0" smtClean="0"/>
          </a:p>
          <a:p>
            <a:r>
              <a:rPr lang="zh-TW" altLang="en-US" dirty="0"/>
              <a:t>透過程式語法來控制每</a:t>
            </a:r>
            <a:r>
              <a:rPr lang="zh-TW" altLang="en-US" dirty="0" smtClean="0"/>
              <a:t>一個</a:t>
            </a:r>
            <a:r>
              <a:rPr lang="en-US" altLang="zh-TW" dirty="0" smtClean="0"/>
              <a:t>joint</a:t>
            </a:r>
            <a:r>
              <a:rPr lang="zh-TW" altLang="en-US" dirty="0" smtClean="0"/>
              <a:t>之角度及物件之平移運動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1862"/>
            <a:ext cx="4320078" cy="268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886200" cy="242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29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生產線物流與產能的模擬與計算</a:t>
            </a:r>
            <a:r>
              <a:rPr lang="zh-TW" altLang="en-US" dirty="0" smtClean="0"/>
              <a:t>分析</a:t>
            </a:r>
            <a:endParaRPr lang="zh-TW" altLang="en-US" dirty="0"/>
          </a:p>
        </p:txBody>
      </p:sp>
      <p:sp>
        <p:nvSpPr>
          <p:cNvPr id="41" name="內容版面配置區 4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需具有</a:t>
            </a:r>
            <a:r>
              <a:rPr lang="en-US" altLang="zh-TW" dirty="0" smtClean="0"/>
              <a:t>Layout</a:t>
            </a:r>
            <a:r>
              <a:rPr lang="zh-TW" altLang="en-US" dirty="0" smtClean="0"/>
              <a:t>圖，作業流程圖，機台數量，加工人員，設定時間，加工時間，運輸工具及時間等資料圖表。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6" name="向右箭號 35"/>
          <p:cNvSpPr/>
          <p:nvPr/>
        </p:nvSpPr>
        <p:spPr>
          <a:xfrm>
            <a:off x="152400" y="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群組 41"/>
          <p:cNvGrpSpPr/>
          <p:nvPr/>
        </p:nvGrpSpPr>
        <p:grpSpPr>
          <a:xfrm>
            <a:off x="1135570" y="3810000"/>
            <a:ext cx="6969115" cy="1323320"/>
            <a:chOff x="762000" y="2970728"/>
            <a:chExt cx="6969115" cy="1323320"/>
          </a:xfrm>
        </p:grpSpPr>
        <p:sp>
          <p:nvSpPr>
            <p:cNvPr id="4" name="文字方塊 3"/>
            <p:cNvSpPr txBox="1"/>
            <p:nvPr/>
          </p:nvSpPr>
          <p:spPr>
            <a:xfrm>
              <a:off x="762000" y="2971800"/>
              <a:ext cx="117211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鎂錠</a:t>
              </a:r>
              <a:r>
                <a:rPr lang="en-US" altLang="zh-TW" dirty="0" smtClean="0"/>
                <a:t>/</a:t>
              </a:r>
              <a:r>
                <a:rPr lang="zh-TW" altLang="en-US" dirty="0" smtClean="0"/>
                <a:t>鎂屑</a:t>
              </a:r>
              <a:endParaRPr lang="en-US" altLang="zh-TW" dirty="0" smtClean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514600" y="2971800"/>
              <a:ext cx="110799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射出成</a:t>
              </a:r>
              <a:r>
                <a:rPr lang="zh-TW" altLang="en-US" dirty="0" smtClean="0"/>
                <a:t>形</a:t>
              </a:r>
              <a:endParaRPr lang="en-US" altLang="zh-TW" dirty="0" smtClean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191000" y="2971800"/>
              <a:ext cx="133882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沖膠去毛邊</a:t>
              </a:r>
              <a:endParaRPr lang="zh-TW" alt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122982" y="2970728"/>
              <a:ext cx="1608133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CNC</a:t>
              </a:r>
              <a:r>
                <a:rPr lang="zh-TW" altLang="en-US" dirty="0" smtClean="0"/>
                <a:t>加工處理</a:t>
              </a:r>
              <a:endParaRPr lang="zh-TW" altLang="en-US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358762" y="3923764"/>
              <a:ext cx="110799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拋光研磨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292128" y="3923764"/>
              <a:ext cx="110799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化成處理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500312" y="3924716"/>
              <a:ext cx="110799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/>
                <a:t>表面塗裝</a:t>
              </a:r>
              <a:endParaRPr lang="zh-TW" altLang="en-US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79772" y="3923764"/>
              <a:ext cx="95854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成品</a:t>
              </a:r>
              <a:endParaRPr lang="zh-TW" altLang="en-US" dirty="0"/>
            </a:p>
          </p:txBody>
        </p:sp>
        <p:cxnSp>
          <p:nvCxnSpPr>
            <p:cNvPr id="16" name="直線單箭頭接點 15"/>
            <p:cNvCxnSpPr>
              <a:stCxn id="4" idx="3"/>
              <a:endCxn id="5" idx="1"/>
            </p:cNvCxnSpPr>
            <p:nvPr/>
          </p:nvCxnSpPr>
          <p:spPr>
            <a:xfrm>
              <a:off x="1934116" y="3156466"/>
              <a:ext cx="58048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5" idx="3"/>
              <a:endCxn id="6" idx="1"/>
            </p:cNvCxnSpPr>
            <p:nvPr/>
          </p:nvCxnSpPr>
          <p:spPr>
            <a:xfrm>
              <a:off x="3622596" y="3156466"/>
              <a:ext cx="56840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>
              <a:stCxn id="6" idx="3"/>
              <a:endCxn id="7" idx="1"/>
            </p:cNvCxnSpPr>
            <p:nvPr/>
          </p:nvCxnSpPr>
          <p:spPr>
            <a:xfrm flipV="1">
              <a:off x="5529828" y="3155394"/>
              <a:ext cx="593154" cy="10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>
              <a:stCxn id="9" idx="1"/>
              <a:endCxn id="10" idx="3"/>
            </p:cNvCxnSpPr>
            <p:nvPr/>
          </p:nvCxnSpPr>
          <p:spPr>
            <a:xfrm flipH="1">
              <a:off x="3608308" y="4108430"/>
              <a:ext cx="683820" cy="9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/>
            <p:cNvCxnSpPr>
              <a:stCxn id="8" idx="1"/>
              <a:endCxn id="9" idx="3"/>
            </p:cNvCxnSpPr>
            <p:nvPr/>
          </p:nvCxnSpPr>
          <p:spPr>
            <a:xfrm flipH="1">
              <a:off x="5400124" y="4108430"/>
              <a:ext cx="9586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/>
            <p:cNvCxnSpPr>
              <a:stCxn id="10" idx="1"/>
              <a:endCxn id="11" idx="3"/>
            </p:cNvCxnSpPr>
            <p:nvPr/>
          </p:nvCxnSpPr>
          <p:spPr>
            <a:xfrm flipH="1" flipV="1">
              <a:off x="1738312" y="4108430"/>
              <a:ext cx="762000" cy="9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肘形接點 37"/>
            <p:cNvCxnSpPr>
              <a:stCxn id="7" idx="3"/>
              <a:endCxn id="8" idx="3"/>
            </p:cNvCxnSpPr>
            <p:nvPr/>
          </p:nvCxnSpPr>
          <p:spPr>
            <a:xfrm flipH="1">
              <a:off x="7466758" y="3155394"/>
              <a:ext cx="264357" cy="953036"/>
            </a:xfrm>
            <a:prstGeom prst="bentConnector3">
              <a:avLst>
                <a:gd name="adj1" fmla="val -86474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字方塊 44"/>
          <p:cNvSpPr txBox="1"/>
          <p:nvPr/>
        </p:nvSpPr>
        <p:spPr>
          <a:xfrm>
            <a:off x="1685577" y="2971800"/>
            <a:ext cx="549266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/>
              <a:t>射出成</a:t>
            </a:r>
            <a:r>
              <a:rPr lang="zh-TW" altLang="en-US" sz="2000" b="1" dirty="0" smtClean="0"/>
              <a:t>形</a:t>
            </a:r>
            <a:endParaRPr lang="en-US" altLang="zh-TW" sz="2000" b="1" dirty="0" smtClean="0"/>
          </a:p>
          <a:p>
            <a:pPr algn="ctr"/>
            <a:r>
              <a:rPr lang="en-US" altLang="zh-TW" sz="2000" b="1" dirty="0" smtClean="0"/>
              <a:t>&lt;</a:t>
            </a:r>
            <a:r>
              <a:rPr lang="zh-TW" altLang="en-US" sz="2000" b="1" dirty="0" smtClean="0"/>
              <a:t>機台數，作業員，設定時間，加工時間</a:t>
            </a:r>
            <a:r>
              <a:rPr lang="en-US" altLang="zh-TW" sz="2000" b="1" dirty="0" smtClean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383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Layout</a:t>
            </a:r>
            <a:r>
              <a:rPr lang="zh-TW" altLang="en-US" dirty="0" smtClean="0"/>
              <a:t>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透過</a:t>
            </a:r>
            <a:r>
              <a:rPr lang="en-US" altLang="zh-TW" dirty="0" smtClean="0"/>
              <a:t>Layout</a:t>
            </a:r>
            <a:r>
              <a:rPr lang="zh-TW" altLang="en-US" dirty="0" smtClean="0"/>
              <a:t>圖，可以知道站與站之間相對位置與運輸方式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17026"/>
            <a:ext cx="3874058" cy="273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810000" cy="269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0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產能及瓶頸分析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透過模擬，可以快速取得特定時間之產能分析</a:t>
            </a:r>
            <a:endParaRPr lang="en-US" altLang="zh-TW" dirty="0"/>
          </a:p>
          <a:p>
            <a:r>
              <a:rPr lang="zh-TW" altLang="en-US" dirty="0"/>
              <a:t>透過作業狀態分析，可以得知那些機器有可能為瓶頸站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82" y="3200400"/>
            <a:ext cx="3144782" cy="266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73501" y="586660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不同方案產能比較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3" y="3392209"/>
            <a:ext cx="4230658" cy="247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562600" y="592268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瓶頸</a:t>
            </a:r>
            <a:r>
              <a:rPr lang="zh-TW" altLang="en-US" dirty="0" smtClean="0">
                <a:solidFill>
                  <a:srgbClr val="FF0000"/>
                </a:solidFill>
              </a:rPr>
              <a:t>站分析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743200"/>
            <a:ext cx="7772400" cy="1524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7200" b="0" i="1">
                <a:effectLst>
                  <a:outerShdw blurRad="38100" dist="38100" dir="2700000" algn="tl">
                    <a:srgbClr val="C0C0C0"/>
                  </a:outerShdw>
                </a:effectLst>
              </a:rPr>
              <a:t>系統模擬</a:t>
            </a:r>
            <a:r>
              <a:rPr lang="zh-TW" altLang="en-US" sz="7200" b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zh-TW" altLang="en-US" sz="7200" b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zh-TW" altLang="en-US" sz="6000" b="0"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zh-TW" altLang="en-US" sz="4000" b="0">
                <a:effectLst>
                  <a:outerShdw blurRad="38100" dist="38100" dir="2700000" algn="tl">
                    <a:srgbClr val="C0C0C0"/>
                  </a:outerShdw>
                </a:effectLst>
              </a:rPr>
              <a:t>	是一種解決問題模式</a:t>
            </a:r>
          </a:p>
        </p:txBody>
      </p:sp>
      <p:sp>
        <p:nvSpPr>
          <p:cNvPr id="5" name="Rectangle 2055"/>
          <p:cNvSpPr>
            <a:spLocks noGrp="1" noChangeArrowheads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FAA54B0-6311-430C-AEF8-F2187B1F8680}" type="slidenum">
              <a:rPr lang="en-US" altLang="zh-TW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1617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生產線平衡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100" y="2057400"/>
            <a:ext cx="8229600" cy="4068763"/>
          </a:xfrm>
        </p:spPr>
        <p:txBody>
          <a:bodyPr/>
          <a:lstStyle/>
          <a:p>
            <a:r>
              <a:rPr lang="zh-TW" altLang="en-US" dirty="0"/>
              <a:t>機台改善後，瓶頸站轉移之觀察，後續可以做為生產線平衡，或是擴線參考分析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41" y="3390095"/>
            <a:ext cx="4155917" cy="20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5" y="3255426"/>
            <a:ext cx="41830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295400" y="57330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瓶頸轉移</a:t>
            </a:r>
            <a:r>
              <a:rPr lang="zh-TW" altLang="en-US" dirty="0" smtClean="0"/>
              <a:t>分析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996970" y="576244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生產線平衡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349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人因及工作研究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33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工作</a:t>
            </a:r>
            <a:r>
              <a:rPr lang="zh-TW" altLang="en-US" dirty="0" smtClean="0"/>
              <a:t>研究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作業流程</a:t>
            </a:r>
            <a:endParaRPr lang="en-US" altLang="zh-TW" dirty="0" smtClean="0"/>
          </a:p>
          <a:p>
            <a:r>
              <a:rPr lang="zh-TW" altLang="en-US" dirty="0"/>
              <a:t>設施布</a:t>
            </a:r>
            <a:r>
              <a:rPr lang="zh-TW" altLang="en-US" dirty="0" smtClean="0"/>
              <a:t>置</a:t>
            </a:r>
            <a:endParaRPr lang="en-US" altLang="zh-TW" dirty="0" smtClean="0"/>
          </a:p>
          <a:p>
            <a:r>
              <a:rPr lang="zh-TW" altLang="en-US" dirty="0"/>
              <a:t>工作站</a:t>
            </a:r>
            <a:r>
              <a:rPr lang="zh-TW" altLang="en-US" dirty="0" smtClean="0"/>
              <a:t>設計</a:t>
            </a:r>
            <a:endParaRPr lang="en-US" altLang="zh-TW" dirty="0" smtClean="0"/>
          </a:p>
          <a:p>
            <a:r>
              <a:rPr lang="zh-TW" altLang="en-US" dirty="0" smtClean="0"/>
              <a:t>工時分析</a:t>
            </a:r>
            <a:r>
              <a:rPr lang="en-US" altLang="zh-TW" dirty="0" smtClean="0"/>
              <a:t>MTM</a:t>
            </a:r>
          </a:p>
          <a:p>
            <a:r>
              <a:rPr lang="zh-TW" altLang="en-US" dirty="0" smtClean="0"/>
              <a:t>人</a:t>
            </a:r>
            <a:r>
              <a:rPr lang="zh-TW" altLang="en-US" dirty="0"/>
              <a:t>因工程規劃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87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工作研究與人因之結合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Times New Roman" pitchFamily="18" charset="0"/>
              </a:rPr>
              <a:t>工作研究之作業分析與人因之結合</a:t>
            </a:r>
          </a:p>
          <a:p>
            <a:pPr lvl="1"/>
            <a:r>
              <a:rPr lang="zh-TW" altLang="en-US">
                <a:latin typeface="Times New Roman" pitchFamily="18" charset="0"/>
              </a:rPr>
              <a:t>研究人體作業與環境工具互動狀況</a:t>
            </a:r>
          </a:p>
          <a:p>
            <a:pPr lvl="1"/>
            <a:r>
              <a:rPr lang="zh-TW" altLang="en-US">
                <a:latin typeface="Times New Roman" pitchFamily="18" charset="0"/>
              </a:rPr>
              <a:t>個案之勞工作業研究，如何合理且不易引起勞傷的作業動作</a:t>
            </a:r>
          </a:p>
          <a:p>
            <a:pPr lvl="1"/>
            <a:r>
              <a:rPr lang="zh-TW" altLang="en-US">
                <a:latin typeface="Times New Roman" pitchFamily="18" charset="0"/>
              </a:rPr>
              <a:t>作業設計與環境設計搭配</a:t>
            </a:r>
          </a:p>
          <a:p>
            <a:pPr lvl="1"/>
            <a:r>
              <a:rPr lang="zh-TW" altLang="en-US">
                <a:latin typeface="Times New Roman" pitchFamily="18" charset="0"/>
              </a:rPr>
              <a:t>作業與動作分析之結合</a:t>
            </a:r>
          </a:p>
          <a:p>
            <a:pPr lvl="1"/>
            <a:r>
              <a:rPr lang="zh-TW" altLang="en-US">
                <a:latin typeface="Times New Roman" pitchFamily="18" charset="0"/>
              </a:rPr>
              <a:t>人體工學之考量</a:t>
            </a:r>
          </a:p>
          <a:p>
            <a:pPr lvl="1"/>
            <a:r>
              <a:rPr lang="zh-TW" altLang="en-US">
                <a:latin typeface="Times New Roman" pitchFamily="18" charset="0"/>
              </a:rPr>
              <a:t>疲勞度問題</a:t>
            </a:r>
          </a:p>
          <a:p>
            <a:pPr lvl="1"/>
            <a:endParaRPr lang="en-US" altLang="zh-TW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MVTA</a:t>
            </a:r>
            <a:r>
              <a:rPr lang="zh-TW" altLang="en-US"/>
              <a:t>簡介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altLang="zh-TW" dirty="0">
                <a:latin typeface="Times New Roman" pitchFamily="18" charset="0"/>
              </a:rPr>
              <a:t>MVTA(</a:t>
            </a:r>
            <a:r>
              <a:rPr lang="en-US" altLang="zh-TW" sz="3200" b="1" dirty="0">
                <a:latin typeface="Times New Roman" pitchFamily="18" charset="0"/>
              </a:rPr>
              <a:t>Multimedia Video Task </a:t>
            </a:r>
            <a:r>
              <a:rPr lang="en-US" altLang="zh-TW" sz="3200" b="1" dirty="0" err="1">
                <a:latin typeface="Times New Roman" pitchFamily="18" charset="0"/>
              </a:rPr>
              <a:t>Analysis</a:t>
            </a:r>
            <a:r>
              <a:rPr lang="en-US" altLang="zh-TW" sz="3200" b="1" baseline="30000" dirty="0" err="1">
                <a:latin typeface="Times New Roman" pitchFamily="18" charset="0"/>
              </a:rPr>
              <a:t>TM</a:t>
            </a:r>
            <a:r>
              <a:rPr lang="en-US" altLang="zh-TW" sz="3200" b="1" baseline="30000" dirty="0">
                <a:latin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</a:rPr>
              <a:t>) </a:t>
            </a:r>
            <a:r>
              <a:rPr lang="zh-TW" altLang="en-US" dirty="0">
                <a:latin typeface="Times New Roman" pitchFamily="18" charset="0"/>
              </a:rPr>
              <a:t>運用多媒體技術來輔助作業</a:t>
            </a:r>
            <a:r>
              <a:rPr lang="zh-TW" altLang="en-US" dirty="0" smtClean="0">
                <a:latin typeface="Times New Roman" pitchFamily="18" charset="0"/>
              </a:rPr>
              <a:t>分析</a:t>
            </a:r>
            <a:endParaRPr lang="zh-TW" altLang="en-US" dirty="0">
              <a:latin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6" y="3201838"/>
            <a:ext cx="4456342" cy="285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3200400"/>
            <a:ext cx="3922712" cy="261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477000" y="592471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時間估算報表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286000" y="544537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操作作業及細部動素報表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99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MVTA</a:t>
            </a:r>
            <a:r>
              <a:rPr lang="zh-TW" altLang="en-US" dirty="0" smtClean="0"/>
              <a:t>之</a:t>
            </a:r>
            <a:r>
              <a:rPr lang="zh-TW" altLang="en-US" dirty="0"/>
              <a:t>時間估算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dirty="0" smtClean="0">
                <a:latin typeface="Times New Roman" pitchFamily="18" charset="0"/>
              </a:rPr>
              <a:t>透過階層式架構，分析作業的次序，每一個作業回合包含了那些動作</a:t>
            </a:r>
            <a:endParaRPr lang="en-US" altLang="zh-TW" dirty="0">
              <a:latin typeface="Times New Roman" pitchFamily="18" charset="0"/>
            </a:endParaRPr>
          </a:p>
        </p:txBody>
      </p:sp>
      <p:pic>
        <p:nvPicPr>
          <p:cNvPr id="4" name="Picture 4" descr="..\..\..\HySnapDX\mvta_timerepr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7770"/>
            <a:ext cx="54102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82" y="2774829"/>
            <a:ext cx="2956658" cy="301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7086600" y="580880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作業期間分析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28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人因工程分析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838200"/>
          </a:xfrm>
        </p:spPr>
        <p:txBody>
          <a:bodyPr/>
          <a:lstStyle/>
          <a:p>
            <a:r>
              <a:rPr lang="zh-TW" altLang="en-US" dirty="0" smtClean="0"/>
              <a:t>提供人體作業姿勢選取</a:t>
            </a:r>
            <a:endParaRPr lang="en-US" altLang="zh-TW" dirty="0" smtClean="0"/>
          </a:p>
          <a:p>
            <a:r>
              <a:rPr lang="zh-TW" altLang="en-US" dirty="0"/>
              <a:t>快速計算</a:t>
            </a:r>
            <a:r>
              <a:rPr lang="zh-TW" altLang="en-US" dirty="0" smtClean="0"/>
              <a:t>出</a:t>
            </a:r>
            <a:r>
              <a:rPr lang="en-US" altLang="zh-TW" dirty="0" smtClean="0"/>
              <a:t>NIOSH</a:t>
            </a:r>
            <a:r>
              <a:rPr lang="zh-TW" altLang="en-US" dirty="0" smtClean="0"/>
              <a:t>及</a:t>
            </a:r>
            <a:r>
              <a:rPr lang="en-US" altLang="zh-TW" dirty="0" smtClean="0"/>
              <a:t>OWAS</a:t>
            </a:r>
            <a:r>
              <a:rPr lang="zh-TW" altLang="en-US" dirty="0" smtClean="0"/>
              <a:t>姿勢分析報表</a:t>
            </a:r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13185"/>
            <a:ext cx="32194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008408" cy="317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69" y="1676399"/>
            <a:ext cx="2161240" cy="170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6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作業姿勢分析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1524000"/>
          </a:xfrm>
        </p:spPr>
        <p:txBody>
          <a:bodyPr/>
          <a:lstStyle/>
          <a:p>
            <a:r>
              <a:rPr lang="zh-TW" altLang="en-US" dirty="0" smtClean="0"/>
              <a:t>抬舉角度估算、</a:t>
            </a:r>
            <a:r>
              <a:rPr lang="en-US" altLang="zh-TW" dirty="0" smtClean="0"/>
              <a:t>NIOSH</a:t>
            </a:r>
            <a:r>
              <a:rPr lang="zh-TW" altLang="en-US" dirty="0" smtClean="0"/>
              <a:t> 台舉分析</a:t>
            </a:r>
            <a:endParaRPr lang="en-US" altLang="zh-TW" dirty="0" smtClean="0"/>
          </a:p>
          <a:p>
            <a:r>
              <a:rPr lang="en-US" altLang="zh-TW" dirty="0" smtClean="0"/>
              <a:t>RULA</a:t>
            </a:r>
            <a:r>
              <a:rPr lang="zh-TW" altLang="en-US" dirty="0" smtClean="0"/>
              <a:t>快速上手臂分析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124200"/>
            <a:ext cx="3886201" cy="292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3887130" cy="292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9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Workstation Assessment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048000" cy="4114800"/>
          </a:xfrm>
        </p:spPr>
        <p:txBody>
          <a:bodyPr/>
          <a:lstStyle/>
          <a:p>
            <a:r>
              <a:rPr lang="zh-TW" altLang="en-US"/>
              <a:t>功能與作業分析、工具分析設定相同</a:t>
            </a:r>
          </a:p>
          <a:p>
            <a:r>
              <a:rPr lang="zh-TW" altLang="en-US"/>
              <a:t>設定基本資料</a:t>
            </a:r>
          </a:p>
          <a:p>
            <a:r>
              <a:rPr lang="zh-TW" altLang="en-US"/>
              <a:t>載入所要分析之作業空間照片</a:t>
            </a:r>
          </a:p>
          <a:p>
            <a:r>
              <a:rPr lang="zh-TW" altLang="en-US"/>
              <a:t>針對作業空間可以進行角度量測、及距離量測。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5143500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048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Garamond" pitchFamily="18" charset="0"/>
              </a:rPr>
              <a:t>工作站視覺評估</a:t>
            </a:r>
            <a:endParaRPr lang="en-US" altLang="zh-TW" dirty="0">
              <a:latin typeface="Garamond" pitchFamily="18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3200400" cy="4114800"/>
          </a:xfrm>
        </p:spPr>
        <p:txBody>
          <a:bodyPr/>
          <a:lstStyle/>
          <a:p>
            <a:r>
              <a:rPr lang="zh-TW" altLang="en-US" dirty="0" smtClean="0"/>
              <a:t>評估視覺</a:t>
            </a:r>
            <a:r>
              <a:rPr lang="zh-TW" altLang="en-US" dirty="0"/>
              <a:t>距離</a:t>
            </a:r>
          </a:p>
          <a:p>
            <a:r>
              <a:rPr lang="zh-TW" altLang="en-US" dirty="0" smtClean="0"/>
              <a:t>紀錄</a:t>
            </a:r>
            <a:r>
              <a:rPr lang="zh-TW" altLang="en-US" dirty="0"/>
              <a:t>及說明使用環境之狀況，必要時加入量測，可以顯則量測頭部距離螢幕之距離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5334000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469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effectLst>
                  <a:outerShdw blurRad="38100" dist="38100" dir="2700000" algn="tl">
                    <a:srgbClr val="C0C0C0"/>
                  </a:outerShdw>
                </a:effectLst>
              </a:rPr>
              <a:t>系統與模式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1F591-DF48-4027-9C0A-11A35253FFBF}" type="slidenum">
              <a:rPr lang="en-US" altLang="zh-TW"/>
              <a:pPr/>
              <a:t>6</a:t>
            </a:fld>
            <a:endParaRPr lang="en-US" altLang="zh-TW"/>
          </a:p>
        </p:txBody>
      </p:sp>
      <p:graphicFrame>
        <p:nvGraphicFramePr>
          <p:cNvPr id="356355" name="Object 3"/>
          <p:cNvGraphicFramePr>
            <a:graphicFrameLocks noChangeAspect="1"/>
          </p:cNvGraphicFramePr>
          <p:nvPr/>
        </p:nvGraphicFramePr>
        <p:xfrm>
          <a:off x="796925" y="1762125"/>
          <a:ext cx="6888163" cy="387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MS 組織圖" r:id="rId3" imgW="3962160" imgH="3200400" progId="OrgPlusWOPX.4">
                  <p:embed followColorScheme="full"/>
                </p:oleObj>
              </mc:Choice>
              <mc:Fallback>
                <p:oleObj name="MS 組織圖" r:id="rId3" imgW="3962160" imgH="3200400" progId="OrgPlusWOPX.4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" y="1762125"/>
                        <a:ext cx="6888163" cy="387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32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Workstation Assessment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048000" cy="4114800"/>
          </a:xfrm>
        </p:spPr>
        <p:txBody>
          <a:bodyPr/>
          <a:lstStyle/>
          <a:p>
            <a:r>
              <a:rPr lang="zh-TW" altLang="en-US" dirty="0" smtClean="0"/>
              <a:t>載入</a:t>
            </a:r>
            <a:r>
              <a:rPr lang="zh-TW" altLang="en-US" dirty="0"/>
              <a:t>所要分析之作業空間照片</a:t>
            </a:r>
          </a:p>
          <a:p>
            <a:r>
              <a:rPr lang="zh-TW" altLang="en-US" dirty="0"/>
              <a:t>針對作業空間可以進行角度量測、及距離量測。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5143500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Q&amp;A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39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effectLst>
                  <a:outerShdw blurRad="38100" dist="38100" dir="2700000" algn="tl">
                    <a:srgbClr val="C0C0C0"/>
                  </a:outerShdw>
                </a:effectLst>
              </a:rPr>
              <a:t>模式建構的方式</a:t>
            </a:r>
          </a:p>
        </p:txBody>
      </p:sp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D393AA-7870-483A-A499-753BCA4D103E}" type="slidenum">
              <a:rPr lang="en-US" altLang="zh-TW"/>
              <a:pPr/>
              <a:t>7</a:t>
            </a:fld>
            <a:endParaRPr lang="en-US" altLang="zh-TW"/>
          </a:p>
        </p:txBody>
      </p:sp>
      <p:sp>
        <p:nvSpPr>
          <p:cNvPr id="357379" name="AutoShape 3"/>
          <p:cNvSpPr>
            <a:spLocks noChangeArrowheads="1"/>
          </p:cNvSpPr>
          <p:nvPr/>
        </p:nvSpPr>
        <p:spPr bwMode="auto">
          <a:xfrm>
            <a:off x="3581400" y="1828800"/>
            <a:ext cx="2286000" cy="990600"/>
          </a:xfrm>
          <a:prstGeom prst="cloudCallout">
            <a:avLst>
              <a:gd name="adj1" fmla="val -25486"/>
              <a:gd name="adj2" fmla="val 28366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/>
              <a:t>系    統</a:t>
            </a:r>
          </a:p>
        </p:txBody>
      </p:sp>
      <p:sp>
        <p:nvSpPr>
          <p:cNvPr id="357380" name="AutoShape 4"/>
          <p:cNvSpPr>
            <a:spLocks noChangeArrowheads="1"/>
          </p:cNvSpPr>
          <p:nvPr/>
        </p:nvSpPr>
        <p:spPr bwMode="auto">
          <a:xfrm>
            <a:off x="3200400" y="3886200"/>
            <a:ext cx="2819400" cy="1219200"/>
          </a:xfrm>
          <a:prstGeom prst="flowChartPredefinedProcess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/>
              <a:t>模     式</a:t>
            </a:r>
          </a:p>
        </p:txBody>
      </p:sp>
      <p:sp>
        <p:nvSpPr>
          <p:cNvPr id="357381" name="AutoShape 5"/>
          <p:cNvSpPr>
            <a:spLocks noChangeArrowheads="1"/>
          </p:cNvSpPr>
          <p:nvPr/>
        </p:nvSpPr>
        <p:spPr bwMode="auto">
          <a:xfrm>
            <a:off x="3200400" y="2819400"/>
            <a:ext cx="609600" cy="1066800"/>
          </a:xfrm>
          <a:prstGeom prst="downArrowCallout">
            <a:avLst>
              <a:gd name="adj1" fmla="val 25000"/>
              <a:gd name="adj2" fmla="val 25000"/>
              <a:gd name="adj3" fmla="val 29167"/>
              <a:gd name="adj4" fmla="val 6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1800"/>
              <a:t>目標</a:t>
            </a:r>
            <a:endParaRPr lang="zh-TW" altLang="en-US"/>
          </a:p>
        </p:txBody>
      </p:sp>
      <p:sp>
        <p:nvSpPr>
          <p:cNvPr id="357382" name="AutoShape 6"/>
          <p:cNvSpPr>
            <a:spLocks noChangeArrowheads="1"/>
          </p:cNvSpPr>
          <p:nvPr/>
        </p:nvSpPr>
        <p:spPr bwMode="auto">
          <a:xfrm>
            <a:off x="4114800" y="2819400"/>
            <a:ext cx="762000" cy="1066800"/>
          </a:xfrm>
          <a:prstGeom prst="downArrowCallout">
            <a:avLst>
              <a:gd name="adj1" fmla="val 25000"/>
              <a:gd name="adj2" fmla="val 25000"/>
              <a:gd name="adj3" fmla="val 23333"/>
              <a:gd name="adj4" fmla="val 6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1800"/>
              <a:t>詳細度</a:t>
            </a:r>
          </a:p>
        </p:txBody>
      </p:sp>
      <p:sp>
        <p:nvSpPr>
          <p:cNvPr id="357383" name="AutoShape 7"/>
          <p:cNvSpPr>
            <a:spLocks noChangeArrowheads="1"/>
          </p:cNvSpPr>
          <p:nvPr/>
        </p:nvSpPr>
        <p:spPr bwMode="auto">
          <a:xfrm>
            <a:off x="5105400" y="2819400"/>
            <a:ext cx="990600" cy="1066800"/>
          </a:xfrm>
          <a:prstGeom prst="downArrowCallout">
            <a:avLst>
              <a:gd name="adj1" fmla="val 25000"/>
              <a:gd name="adj2" fmla="val 25000"/>
              <a:gd name="adj3" fmla="val 17949"/>
              <a:gd name="adj4" fmla="val 6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1800"/>
              <a:t>系統範圍</a:t>
            </a:r>
            <a:endParaRPr lang="zh-TW" altLang="en-US"/>
          </a:p>
        </p:txBody>
      </p:sp>
      <p:sp>
        <p:nvSpPr>
          <p:cNvPr id="357384" name="AutoShape 8"/>
          <p:cNvSpPr>
            <a:spLocks noChangeArrowheads="1"/>
          </p:cNvSpPr>
          <p:nvPr/>
        </p:nvSpPr>
        <p:spPr bwMode="auto">
          <a:xfrm>
            <a:off x="914400" y="2819400"/>
            <a:ext cx="1600200" cy="1143000"/>
          </a:xfrm>
          <a:prstGeom prst="flowChartMultidocumen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1800"/>
              <a:t>不同設計</a:t>
            </a:r>
          </a:p>
          <a:p>
            <a:r>
              <a:rPr lang="zh-TW" altLang="en-US" sz="1800"/>
              <a:t>方案</a:t>
            </a:r>
          </a:p>
        </p:txBody>
      </p:sp>
      <p:sp>
        <p:nvSpPr>
          <p:cNvPr id="357385" name="AutoShape 9"/>
          <p:cNvSpPr>
            <a:spLocks noChangeArrowheads="1"/>
          </p:cNvSpPr>
          <p:nvPr/>
        </p:nvSpPr>
        <p:spPr bwMode="auto">
          <a:xfrm rot="-2744280">
            <a:off x="1809750" y="3829050"/>
            <a:ext cx="609600" cy="1790700"/>
          </a:xfrm>
          <a:prstGeom prst="curvedRightArrow">
            <a:avLst>
              <a:gd name="adj1" fmla="val 51406"/>
              <a:gd name="adj2" fmla="val 1175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57386" name="AutoShape 10"/>
          <p:cNvSpPr>
            <a:spLocks noChangeArrowheads="1"/>
          </p:cNvSpPr>
          <p:nvPr/>
        </p:nvSpPr>
        <p:spPr bwMode="auto">
          <a:xfrm>
            <a:off x="7086600" y="2971800"/>
            <a:ext cx="1219200" cy="914400"/>
          </a:xfrm>
          <a:prstGeom prst="flowChartInternal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1800"/>
              <a:t>績效評估</a:t>
            </a:r>
            <a:endParaRPr lang="zh-TW" altLang="en-US"/>
          </a:p>
        </p:txBody>
      </p:sp>
      <p:sp>
        <p:nvSpPr>
          <p:cNvPr id="357387" name="AutoShape 11"/>
          <p:cNvSpPr>
            <a:spLocks noChangeArrowheads="1"/>
          </p:cNvSpPr>
          <p:nvPr/>
        </p:nvSpPr>
        <p:spPr bwMode="auto">
          <a:xfrm rot="3414181">
            <a:off x="6629400" y="3962400"/>
            <a:ext cx="609600" cy="1447800"/>
          </a:xfrm>
          <a:prstGeom prst="curvedLeftArrow">
            <a:avLst>
              <a:gd name="adj1" fmla="val 47500"/>
              <a:gd name="adj2" fmla="val 9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57388" name="AutoShape 12"/>
          <p:cNvSpPr>
            <a:spLocks noChangeArrowheads="1"/>
          </p:cNvSpPr>
          <p:nvPr/>
        </p:nvSpPr>
        <p:spPr bwMode="auto">
          <a:xfrm>
            <a:off x="3200400" y="5638800"/>
            <a:ext cx="2819400" cy="685800"/>
          </a:xfrm>
          <a:prstGeom prst="flowChartAlternateProcess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/>
              <a:t>實    行</a:t>
            </a:r>
          </a:p>
        </p:txBody>
      </p:sp>
      <p:sp>
        <p:nvSpPr>
          <p:cNvPr id="357389" name="AutoShape 13"/>
          <p:cNvSpPr>
            <a:spLocks noChangeArrowheads="1"/>
          </p:cNvSpPr>
          <p:nvPr/>
        </p:nvSpPr>
        <p:spPr bwMode="auto">
          <a:xfrm>
            <a:off x="3733800" y="5181600"/>
            <a:ext cx="17526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57390" name="Text Box 14"/>
          <p:cNvSpPr txBox="1">
            <a:spLocks noChangeArrowheads="1"/>
          </p:cNvSpPr>
          <p:nvPr/>
        </p:nvSpPr>
        <p:spPr bwMode="auto">
          <a:xfrm>
            <a:off x="3124200" y="6553200"/>
            <a:ext cx="3028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TW" altLang="en-US" sz="1400"/>
              <a:t>出自林則孟教授系統模擬理論與應用</a:t>
            </a:r>
          </a:p>
        </p:txBody>
      </p:sp>
    </p:spTree>
    <p:extLst>
      <p:ext uri="{BB962C8B-B14F-4D97-AF65-F5344CB8AC3E}">
        <p14:creationId xmlns:p14="http://schemas.microsoft.com/office/powerpoint/2010/main" val="258039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effectLst>
                  <a:outerShdw blurRad="38100" dist="38100" dir="2700000" algn="tl">
                    <a:srgbClr val="C0C0C0"/>
                  </a:outerShdw>
                </a:effectLst>
              </a:rPr>
              <a:t>何謂模擬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zh-TW" altLang="en-US">
                <a:ea typeface="標楷體" pitchFamily="65" charset="-120"/>
              </a:rPr>
              <a:t>模擬是針對存在或構想中之操作性系統行為，以電腦為構建基礎之數學或邏輯模式。然後在此實驗模式上：</a:t>
            </a:r>
          </a:p>
          <a:p>
            <a:pPr marL="476250" lvl="1"/>
            <a:r>
              <a:rPr lang="zh-TW" altLang="en-US">
                <a:ea typeface="標楷體" pitchFamily="65" charset="-120"/>
              </a:rPr>
              <a:t>評估各種不同組合之決策</a:t>
            </a:r>
          </a:p>
          <a:p>
            <a:pPr marL="476250" lvl="1"/>
            <a:r>
              <a:rPr lang="zh-TW" altLang="en-US">
                <a:ea typeface="標楷體" pitchFamily="65" charset="-120"/>
              </a:rPr>
              <a:t>透過模擬運作的過程瞭解整體系統的操作行為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045D98-EEA8-4F22-A090-C7B6938C265D}" type="slidenum">
              <a:rPr lang="en-US" altLang="zh-TW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652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模擬的理論基礎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244D6F-85A1-43B7-B69C-A9173027A441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359427" name="Oval 3"/>
          <p:cNvSpPr>
            <a:spLocks noChangeArrowheads="1"/>
          </p:cNvSpPr>
          <p:nvPr/>
        </p:nvSpPr>
        <p:spPr bwMode="auto">
          <a:xfrm>
            <a:off x="3429000" y="2057400"/>
            <a:ext cx="2895600" cy="2590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/>
              <a:t>機率統計</a:t>
            </a:r>
          </a:p>
          <a:p>
            <a:endParaRPr lang="zh-TW" altLang="en-US"/>
          </a:p>
          <a:p>
            <a:endParaRPr lang="en-US" altLang="zh-TW"/>
          </a:p>
        </p:txBody>
      </p:sp>
      <p:sp>
        <p:nvSpPr>
          <p:cNvPr id="359428" name="Oval 4"/>
          <p:cNvSpPr>
            <a:spLocks noChangeArrowheads="1"/>
          </p:cNvSpPr>
          <p:nvPr/>
        </p:nvSpPr>
        <p:spPr bwMode="auto">
          <a:xfrm>
            <a:off x="2436813" y="3276600"/>
            <a:ext cx="2897187" cy="2590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TW"/>
          </a:p>
          <a:p>
            <a:endParaRPr lang="en-US" altLang="zh-TW"/>
          </a:p>
          <a:p>
            <a:r>
              <a:rPr lang="zh-TW" altLang="en-US"/>
              <a:t>系統理論</a:t>
            </a:r>
          </a:p>
        </p:txBody>
      </p:sp>
      <p:sp>
        <p:nvSpPr>
          <p:cNvPr id="359429" name="Oval 5"/>
          <p:cNvSpPr>
            <a:spLocks noChangeArrowheads="1"/>
          </p:cNvSpPr>
          <p:nvPr/>
        </p:nvSpPr>
        <p:spPr bwMode="auto">
          <a:xfrm>
            <a:off x="4646613" y="3276600"/>
            <a:ext cx="2897187" cy="2590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TW"/>
          </a:p>
          <a:p>
            <a:endParaRPr lang="en-US" altLang="zh-TW"/>
          </a:p>
          <a:p>
            <a:r>
              <a:rPr lang="zh-TW" altLang="en-US"/>
              <a:t>資訊技術</a:t>
            </a: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4800600" y="3886200"/>
            <a:ext cx="38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/>
              <a:t>模</a:t>
            </a:r>
          </a:p>
          <a:p>
            <a:r>
              <a:rPr lang="zh-TW" altLang="en-US"/>
              <a:t>擬</a:t>
            </a:r>
          </a:p>
        </p:txBody>
      </p:sp>
    </p:spTree>
    <p:extLst>
      <p:ext uri="{BB962C8B-B14F-4D97-AF65-F5344CB8AC3E}">
        <p14:creationId xmlns:p14="http://schemas.microsoft.com/office/powerpoint/2010/main" val="679597057"/>
      </p:ext>
    </p:extLst>
  </p:cSld>
  <p:clrMapOvr>
    <a:masterClrMapping/>
  </p:clrMapOvr>
</p:sld>
</file>

<file path=ppt/theme/theme1.xml><?xml version="1.0" encoding="utf-8"?>
<a:theme xmlns:a="http://schemas.openxmlformats.org/drawingml/2006/main" name="Pitotech簡報範本">
  <a:themeElements>
    <a:clrScheme name="Pitotech簡報範本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totech簡報範本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pitchFamily="18" charset="-120"/>
          </a:defRPr>
        </a:defPPr>
      </a:lstStyle>
    </a:lnDef>
  </a:objectDefaults>
  <a:extraClrSchemeLst>
    <a:extraClrScheme>
      <a:clrScheme name="Pitotech簡報範本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totech簡報範本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otech簡報範本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otech簡報範本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otech簡報範本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otech簡報範本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otech簡報範本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Game使用性分析研討會投影片_Steven</Template>
  <TotalTime>52</TotalTime>
  <Words>1829</Words>
  <Application>Microsoft Office PowerPoint</Application>
  <PresentationFormat>如螢幕大小 (4:3)</PresentationFormat>
  <Paragraphs>363</Paragraphs>
  <Slides>61</Slides>
  <Notes>5</Notes>
  <HiddenSlides>0</HiddenSlides>
  <MMClips>4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6</vt:i4>
      </vt:variant>
      <vt:variant>
        <vt:lpstr>投影片標題</vt:lpstr>
      </vt:variant>
      <vt:variant>
        <vt:i4>61</vt:i4>
      </vt:variant>
    </vt:vector>
  </HeadingPairs>
  <TitlesOfParts>
    <vt:vector size="68" baseType="lpstr">
      <vt:lpstr>Pitotech簡報範本</vt:lpstr>
      <vt:lpstr>MS 組織圖 2.0</vt:lpstr>
      <vt:lpstr>點陣圖影像</vt:lpstr>
      <vt:lpstr>Microsoft Photo Editor 3.0 Photo</vt:lpstr>
      <vt:lpstr>Bitmap Image</vt:lpstr>
      <vt:lpstr>Photo Editor 影像</vt:lpstr>
      <vt:lpstr>CDraw5</vt:lpstr>
      <vt:lpstr>生產管理之系統模擬績效分析</vt:lpstr>
      <vt:lpstr>公司介紹</vt:lpstr>
      <vt:lpstr>國內輔導成功案例</vt:lpstr>
      <vt:lpstr>Flexsim應用</vt:lpstr>
      <vt:lpstr>系統模擬    是一種解決問題模式</vt:lpstr>
      <vt:lpstr>系統與模式</vt:lpstr>
      <vt:lpstr>模式建構的方式</vt:lpstr>
      <vt:lpstr>何謂模擬</vt:lpstr>
      <vt:lpstr>模擬的理論基礎</vt:lpstr>
      <vt:lpstr>模擬的本質</vt:lpstr>
      <vt:lpstr>為何需要模擬</vt:lpstr>
      <vt:lpstr>模擬的角色</vt:lpstr>
      <vt:lpstr>模擬種類</vt:lpstr>
      <vt:lpstr>產品模擬</vt:lpstr>
      <vt:lpstr>組裝次序模擬</vt:lpstr>
      <vt:lpstr>產品組裝模擬</vt:lpstr>
      <vt:lpstr>空間模擬</vt:lpstr>
      <vt:lpstr>空間分析模擬</vt:lpstr>
      <vt:lpstr>廠房規劃</vt:lpstr>
      <vt:lpstr>電子組裝線規劃</vt:lpstr>
      <vt:lpstr>人員作業空間模擬</vt:lpstr>
      <vt:lpstr>機器人作業空間模擬</vt:lpstr>
      <vt:lpstr>RobCAD OLP之應用</vt:lpstr>
      <vt:lpstr>概念驗證模擬</vt:lpstr>
      <vt:lpstr>全球供應鏈規劃</vt:lpstr>
      <vt:lpstr>PowerPoint 簡報</vt:lpstr>
      <vt:lpstr>SCM供應鏈管理模擬</vt:lpstr>
      <vt:lpstr>Manufacturing</vt:lpstr>
      <vt:lpstr>Warehousing and Distribution</vt:lpstr>
      <vt:lpstr>其他應用</vt:lpstr>
      <vt:lpstr>Flexsim介紹</vt:lpstr>
      <vt:lpstr>3D物件導向建模</vt:lpstr>
      <vt:lpstr>拖拉方式建模</vt:lpstr>
      <vt:lpstr>Hierarchy Structure</vt:lpstr>
      <vt:lpstr>Customize Object  Reuse</vt:lpstr>
      <vt:lpstr>支援 Google SketchUp</vt:lpstr>
      <vt:lpstr>自訂機器人動作控制</vt:lpstr>
      <vt:lpstr>Customization</vt:lpstr>
      <vt:lpstr>實驗控制及最佳化</vt:lpstr>
      <vt:lpstr>Visual Feedback</vt:lpstr>
      <vt:lpstr>整合其他軟體</vt:lpstr>
      <vt:lpstr>ODBC integration</vt:lpstr>
      <vt:lpstr>PLC整合控制</vt:lpstr>
      <vt:lpstr>統計圖表輸出</vt:lpstr>
      <vt:lpstr>動畫展示 </vt:lpstr>
      <vt:lpstr>機構控制</vt:lpstr>
      <vt:lpstr>生產線物流與產能的模擬與計算分析</vt:lpstr>
      <vt:lpstr>Layout圖</vt:lpstr>
      <vt:lpstr>產能及瓶頸分析</vt:lpstr>
      <vt:lpstr>生產線平衡</vt:lpstr>
      <vt:lpstr>人因及工作研究</vt:lpstr>
      <vt:lpstr>工作研究</vt:lpstr>
      <vt:lpstr>工作研究與人因之結合</vt:lpstr>
      <vt:lpstr>MVTA簡介</vt:lpstr>
      <vt:lpstr>MVTA之時間估算 </vt:lpstr>
      <vt:lpstr>人因工程分析</vt:lpstr>
      <vt:lpstr>作業姿勢分析</vt:lpstr>
      <vt:lpstr>Workstation Assessment</vt:lpstr>
      <vt:lpstr>工作站視覺評估</vt:lpstr>
      <vt:lpstr>Workstation Assessment</vt:lpstr>
      <vt:lpstr>Q&amp;A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生產管理之系統模擬績效分析</dc:title>
  <dc:creator>Joe</dc:creator>
  <cp:lastModifiedBy>Joe</cp:lastModifiedBy>
  <cp:revision>7</cp:revision>
  <dcterms:created xsi:type="dcterms:W3CDTF">2013-10-21T03:04:58Z</dcterms:created>
  <dcterms:modified xsi:type="dcterms:W3CDTF">2013-10-21T03:57:54Z</dcterms:modified>
</cp:coreProperties>
</file>