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2424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114550"/>
            <a:ext cx="7924800" cy="1771650"/>
          </a:xfrm>
        </p:spPr>
        <p:txBody>
          <a:bodyPr>
            <a:noAutofit/>
          </a:bodyPr>
          <a:lstStyle>
            <a:lvl1pPr algn="r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924800" cy="12192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10/29/2014</a:t>
            </a:fld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8810" y="4828310"/>
            <a:ext cx="6780213" cy="640080"/>
          </a:xfrm>
        </p:spPr>
        <p:txBody>
          <a:bodyPr anchor="b"/>
          <a:lstStyle>
            <a:lvl1pPr algn="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8811" y="5486400"/>
            <a:ext cx="6780212" cy="640358"/>
          </a:xfrm>
        </p:spPr>
        <p:txBody>
          <a:bodyPr/>
          <a:lstStyle>
            <a:lvl1pPr marL="0" indent="0" algn="r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10/29/2014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0863" y="685800"/>
            <a:ext cx="8138160" cy="384048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6623" y="1005840"/>
            <a:ext cx="7406640" cy="3200400"/>
          </a:xfrm>
          <a:solidFill>
            <a:schemeClr val="tx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10/29/2014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>
          <a:xfrm>
            <a:off x="3575304" y="914400"/>
            <a:ext cx="2514600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18204" y="1257300"/>
            <a:ext cx="1828800" cy="41148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11" name="Rectangle 10"/>
          <p:cNvSpPr>
            <a:spLocks/>
          </p:cNvSpPr>
          <p:nvPr/>
        </p:nvSpPr>
        <p:spPr>
          <a:xfrm>
            <a:off x="6400800" y="914400"/>
            <a:ext cx="2514600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6743700" y="1257300"/>
            <a:ext cx="1828800" cy="41148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, Alt.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10/29/2014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573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3566160" y="34290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3886200" y="37719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10/29/2014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573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35814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924300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64008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6742113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10/29/2014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814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924300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64008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6742113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3581400" y="914400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2"/>
          <p:cNvSpPr>
            <a:spLocks noGrp="1"/>
          </p:cNvSpPr>
          <p:nvPr>
            <p:ph type="pic" idx="15"/>
          </p:nvPr>
        </p:nvSpPr>
        <p:spPr>
          <a:xfrm>
            <a:off x="3924300" y="1261872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15" name="Rectangle 14"/>
          <p:cNvSpPr/>
          <p:nvPr/>
        </p:nvSpPr>
        <p:spPr>
          <a:xfrm>
            <a:off x="6400800" y="914400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Picture Placeholder 2"/>
          <p:cNvSpPr>
            <a:spLocks noGrp="1"/>
          </p:cNvSpPr>
          <p:nvPr>
            <p:ph type="pic" idx="16"/>
          </p:nvPr>
        </p:nvSpPr>
        <p:spPr>
          <a:xfrm>
            <a:off x="6742113" y="1261872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4" y="699247"/>
            <a:ext cx="1667435" cy="501416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699247"/>
            <a:ext cx="6037729" cy="5014166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TextBox 6"/>
          <p:cNvSpPr txBox="1"/>
          <p:nvPr/>
        </p:nvSpPr>
        <p:spPr>
          <a:xfrm rot="13549715">
            <a:off x="8120300" y="5774378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"/>
              </a:rPr>
              <a:t>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133600"/>
            <a:ext cx="7772400" cy="1362075"/>
          </a:xfrm>
        </p:spPr>
        <p:txBody>
          <a:bodyPr anchor="b" anchorCtr="0"/>
          <a:lstStyle>
            <a:lvl1pPr algn="r">
              <a:defRPr sz="3600" b="0" i="0" cap="all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05200"/>
            <a:ext cx="7772400" cy="9017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TextBox 6"/>
          <p:cNvSpPr txBox="1"/>
          <p:nvPr/>
        </p:nvSpPr>
        <p:spPr>
          <a:xfrm rot="2783796">
            <a:off x="6232" y="-270992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"/>
              </a:rPr>
              <a:t>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600200"/>
            <a:ext cx="32004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1515035"/>
            <a:ext cx="3200400" cy="63976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 b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33600" y="2285999"/>
            <a:ext cx="32004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0" y="1515035"/>
            <a:ext cx="3200400" cy="63976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 b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0" y="2285999"/>
            <a:ext cx="32004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TextBox 4"/>
          <p:cNvSpPr txBox="1"/>
          <p:nvPr/>
        </p:nvSpPr>
        <p:spPr>
          <a:xfrm rot="13549715">
            <a:off x="8120300" y="5774378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 2"/>
              </a:rPr>
              <a:t>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3050"/>
            <a:ext cx="2680447" cy="116205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914400"/>
            <a:ext cx="5338763" cy="47990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4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153" y="1905001"/>
            <a:ext cx="2223247" cy="4037012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1341" y="6539753"/>
            <a:ext cx="1828800" cy="22860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34440"/>
            <a:ext cx="4700016" cy="416052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1341" y="6539753"/>
            <a:ext cx="1828800" cy="2286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10/29/2014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539753"/>
            <a:ext cx="3657600" cy="2286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39753"/>
            <a:ext cx="609600" cy="2286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500"/>
        </a:spcBef>
        <a:buFont typeface="Wingdings" pitchFamily="2" charset="2"/>
        <a:buChar char="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500"/>
        </a:spcBef>
        <a:buFont typeface="Century" pitchFamily="18" charset="0"/>
        <a:buChar char="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500"/>
        </a:spcBef>
        <a:buFont typeface="Wingdings" pitchFamily="2" charset="2"/>
        <a:buChar char="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457200" algn="l" defTabSz="914400" rtl="0" eaLnBrk="1" latinLnBrk="0" hangingPunct="1">
        <a:spcBef>
          <a:spcPts val="1500"/>
        </a:spcBef>
        <a:buFont typeface="Century" pitchFamily="18" charset="0"/>
        <a:buChar char="…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-457200" algn="l" defTabSz="914400" rtl="0" eaLnBrk="1" latinLnBrk="0" hangingPunct="1">
        <a:spcBef>
          <a:spcPts val="1500"/>
        </a:spcBef>
        <a:buFont typeface="Wingdings" pitchFamily="2" charset="2"/>
        <a:buChar char="Ï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2013121812149_03_&#20154;&#25165;&#22823;&#26410;&#20358;&#26410;&#20358;&#21313;&#24180;&#29986;&#26989;&#21109;&#26032;&#20154;&#25165;&#33287;&#25216;&#33021;&#30332;&#23637;&#31574;&#30053;_&#39759;&#20381;&#29618;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產業人才需求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及人才核心競爭力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</a:rPr>
              <a:t>講座</a:t>
            </a:r>
            <a:r>
              <a:rPr lang="en-US" altLang="zh-TW" sz="3600" dirty="0" smtClean="0">
                <a:solidFill>
                  <a:srgbClr val="FF0000"/>
                </a:solidFill>
              </a:rPr>
              <a:t>:</a:t>
            </a:r>
            <a:r>
              <a:rPr lang="zh-TW" altLang="en-US" sz="3600" dirty="0" smtClean="0">
                <a:solidFill>
                  <a:srgbClr val="FF0000"/>
                </a:solidFill>
              </a:rPr>
              <a:t>初炳瑞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FFEC-52CA-4BCF-9344-16B1D6B904A3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86800" cy="1143000"/>
          </a:xfrm>
        </p:spPr>
        <p:txBody>
          <a:bodyPr/>
          <a:lstStyle/>
          <a:p>
            <a:r>
              <a:rPr lang="en-US" altLang="zh-TW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Q2:</a:t>
            </a:r>
            <a:r>
              <a:rPr lang="zh-TW" altLang="en-US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職能模式與人才發展的關聯性？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組織圖那一個職位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(C.P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關鍵職位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作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C.P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位置的人勝任度如何</a:t>
            </a: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能力能訓練嗎？ 如不行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到那裡挖角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徵選</a:t>
            </a: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跟營運計畫連結</a:t>
            </a: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職能是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HRD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的基礎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DB09-E0F4-470B-A0C2-4AF92B132961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zh-TW" altLang="en-US" sz="5600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標楷體" pitchFamily="65" charset="-120"/>
              </a:rPr>
              <a:t>訓練績效與訓練品質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16013" y="1268413"/>
            <a:ext cx="7612062" cy="5341937"/>
            <a:chOff x="703" y="799"/>
            <a:chExt cx="4795" cy="3365"/>
          </a:xfrm>
        </p:grpSpPr>
        <p:sp>
          <p:nvSpPr>
            <p:cNvPr id="9220" name="Oval 4"/>
            <p:cNvSpPr>
              <a:spLocks noChangeArrowheads="1"/>
            </p:cNvSpPr>
            <p:nvPr/>
          </p:nvSpPr>
          <p:spPr bwMode="auto">
            <a:xfrm>
              <a:off x="1904" y="799"/>
              <a:ext cx="1951" cy="362"/>
            </a:xfrm>
            <a:prstGeom prst="ellipse">
              <a:avLst/>
            </a:prstGeom>
            <a:solidFill>
              <a:srgbClr val="FF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sz="2000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整體發展策略</a:t>
              </a:r>
            </a:p>
          </p:txBody>
        </p:sp>
        <p:sp>
          <p:nvSpPr>
            <p:cNvPr id="9221" name="Oval 5"/>
            <p:cNvSpPr>
              <a:spLocks noChangeArrowheads="1"/>
            </p:cNvSpPr>
            <p:nvPr/>
          </p:nvSpPr>
          <p:spPr bwMode="auto">
            <a:xfrm>
              <a:off x="1904" y="1297"/>
              <a:ext cx="1951" cy="362"/>
            </a:xfrm>
            <a:prstGeom prst="ellipse">
              <a:avLst/>
            </a:prstGeom>
            <a:solidFill>
              <a:srgbClr val="FF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sz="2000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事業計畫</a:t>
              </a:r>
            </a:p>
          </p:txBody>
        </p:sp>
        <p:sp>
          <p:nvSpPr>
            <p:cNvPr id="9222" name="Oval 6"/>
            <p:cNvSpPr>
              <a:spLocks noChangeArrowheads="1"/>
            </p:cNvSpPr>
            <p:nvPr/>
          </p:nvSpPr>
          <p:spPr bwMode="auto">
            <a:xfrm>
              <a:off x="1740" y="1797"/>
              <a:ext cx="2280" cy="362"/>
            </a:xfrm>
            <a:prstGeom prst="ellipse">
              <a:avLst/>
            </a:prstGeom>
            <a:solidFill>
              <a:srgbClr val="FF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sz="2000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組織績效落差</a:t>
              </a:r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2449" y="2340"/>
              <a:ext cx="862" cy="409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sz="20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職能缺口</a:t>
              </a:r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2505" y="2931"/>
              <a:ext cx="749" cy="272"/>
            </a:xfrm>
            <a:prstGeom prst="rect">
              <a:avLst/>
            </a:prstGeom>
            <a:solidFill>
              <a:srgbClr val="00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0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Plan</a:t>
              </a:r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3424" y="3385"/>
              <a:ext cx="749" cy="272"/>
            </a:xfrm>
            <a:prstGeom prst="rect">
              <a:avLst/>
            </a:prstGeom>
            <a:solidFill>
              <a:srgbClr val="00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0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Design</a:t>
              </a:r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2517" y="3838"/>
              <a:ext cx="749" cy="272"/>
            </a:xfrm>
            <a:prstGeom prst="rect">
              <a:avLst/>
            </a:prstGeom>
            <a:solidFill>
              <a:srgbClr val="00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0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Do</a:t>
              </a:r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1565" y="3385"/>
              <a:ext cx="749" cy="272"/>
            </a:xfrm>
            <a:prstGeom prst="rect">
              <a:avLst/>
            </a:prstGeom>
            <a:solidFill>
              <a:srgbClr val="00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0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Outcome</a:t>
              </a:r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2505" y="3385"/>
              <a:ext cx="749" cy="272"/>
            </a:xfrm>
            <a:prstGeom prst="rect">
              <a:avLst/>
            </a:prstGeom>
            <a:solidFill>
              <a:srgbClr val="00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0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Review</a:t>
              </a:r>
            </a:p>
          </p:txBody>
        </p:sp>
        <p:cxnSp>
          <p:nvCxnSpPr>
            <p:cNvPr id="9229" name="AutoShape 13"/>
            <p:cNvCxnSpPr>
              <a:cxnSpLocks noChangeShapeType="1"/>
              <a:stCxn id="9228" idx="0"/>
              <a:endCxn id="9224" idx="2"/>
            </p:cNvCxnSpPr>
            <p:nvPr/>
          </p:nvCxnSpPr>
          <p:spPr bwMode="auto">
            <a:xfrm flipV="1">
              <a:off x="2880" y="3203"/>
              <a:ext cx="0" cy="182"/>
            </a:xfrm>
            <a:prstGeom prst="straightConnector1">
              <a:avLst/>
            </a:prstGeom>
            <a:noFill/>
            <a:ln w="76200">
              <a:solidFill>
                <a:srgbClr val="0066FF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230" name="AutoShape 14"/>
            <p:cNvCxnSpPr>
              <a:cxnSpLocks noChangeShapeType="1"/>
              <a:stCxn id="9228" idx="3"/>
              <a:endCxn id="9225" idx="1"/>
            </p:cNvCxnSpPr>
            <p:nvPr/>
          </p:nvCxnSpPr>
          <p:spPr bwMode="auto">
            <a:xfrm>
              <a:off x="3254" y="3521"/>
              <a:ext cx="170" cy="0"/>
            </a:xfrm>
            <a:prstGeom prst="straightConnector1">
              <a:avLst/>
            </a:prstGeom>
            <a:noFill/>
            <a:ln w="76200">
              <a:solidFill>
                <a:srgbClr val="0066FF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231" name="AutoShape 15"/>
            <p:cNvCxnSpPr>
              <a:cxnSpLocks noChangeShapeType="1"/>
              <a:stCxn id="9228" idx="2"/>
              <a:endCxn id="9226" idx="0"/>
            </p:cNvCxnSpPr>
            <p:nvPr/>
          </p:nvCxnSpPr>
          <p:spPr bwMode="auto">
            <a:xfrm>
              <a:off x="2880" y="3657"/>
              <a:ext cx="12" cy="181"/>
            </a:xfrm>
            <a:prstGeom prst="straightConnector1">
              <a:avLst/>
            </a:prstGeom>
            <a:noFill/>
            <a:ln w="76200">
              <a:solidFill>
                <a:srgbClr val="0066FF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232" name="AutoShape 16"/>
            <p:cNvCxnSpPr>
              <a:cxnSpLocks noChangeShapeType="1"/>
              <a:stCxn id="9228" idx="1"/>
              <a:endCxn id="9227" idx="3"/>
            </p:cNvCxnSpPr>
            <p:nvPr/>
          </p:nvCxnSpPr>
          <p:spPr bwMode="auto">
            <a:xfrm flipH="1">
              <a:off x="2314" y="3521"/>
              <a:ext cx="191" cy="0"/>
            </a:xfrm>
            <a:prstGeom prst="straightConnector1">
              <a:avLst/>
            </a:prstGeom>
            <a:noFill/>
            <a:ln w="76200">
              <a:solidFill>
                <a:srgbClr val="0066FF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233" name="AutoShape 17"/>
            <p:cNvSpPr>
              <a:spLocks noChangeArrowheads="1"/>
            </p:cNvSpPr>
            <p:nvPr/>
          </p:nvSpPr>
          <p:spPr bwMode="auto">
            <a:xfrm rot="13860000">
              <a:off x="2117" y="2832"/>
              <a:ext cx="273" cy="561"/>
            </a:xfrm>
            <a:prstGeom prst="curvedLeftArrow">
              <a:avLst>
                <a:gd name="adj1" fmla="val 58014"/>
                <a:gd name="adj2" fmla="val 99113"/>
                <a:gd name="adj3" fmla="val 33333"/>
              </a:avLst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TW" altLang="en-US"/>
            </a:p>
          </p:txBody>
        </p:sp>
        <p:sp>
          <p:nvSpPr>
            <p:cNvPr id="9234" name="AutoShape 18"/>
            <p:cNvSpPr>
              <a:spLocks noChangeArrowheads="1"/>
            </p:cNvSpPr>
            <p:nvPr/>
          </p:nvSpPr>
          <p:spPr bwMode="auto">
            <a:xfrm rot="29779863">
              <a:off x="2109" y="3603"/>
              <a:ext cx="273" cy="561"/>
            </a:xfrm>
            <a:prstGeom prst="curvedLeftArrow">
              <a:avLst>
                <a:gd name="adj1" fmla="val 58014"/>
                <a:gd name="adj2" fmla="val 99113"/>
                <a:gd name="adj3" fmla="val 33333"/>
              </a:avLst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TW" altLang="en-US"/>
            </a:p>
          </p:txBody>
        </p:sp>
        <p:sp>
          <p:nvSpPr>
            <p:cNvPr id="9235" name="AutoShape 19"/>
            <p:cNvSpPr>
              <a:spLocks noChangeArrowheads="1"/>
            </p:cNvSpPr>
            <p:nvPr/>
          </p:nvSpPr>
          <p:spPr bwMode="auto">
            <a:xfrm rot="18941635">
              <a:off x="3378" y="2832"/>
              <a:ext cx="273" cy="561"/>
            </a:xfrm>
            <a:prstGeom prst="curvedLeftArrow">
              <a:avLst>
                <a:gd name="adj1" fmla="val 58014"/>
                <a:gd name="adj2" fmla="val 99113"/>
                <a:gd name="adj3" fmla="val 33333"/>
              </a:avLst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TW" altLang="en-US"/>
            </a:p>
          </p:txBody>
        </p:sp>
        <p:sp>
          <p:nvSpPr>
            <p:cNvPr id="9236" name="AutoShape 20"/>
            <p:cNvSpPr>
              <a:spLocks noChangeArrowheads="1"/>
            </p:cNvSpPr>
            <p:nvPr/>
          </p:nvSpPr>
          <p:spPr bwMode="auto">
            <a:xfrm rot="25190189">
              <a:off x="3378" y="3603"/>
              <a:ext cx="273" cy="561"/>
            </a:xfrm>
            <a:prstGeom prst="curvedLeftArrow">
              <a:avLst>
                <a:gd name="adj1" fmla="val 58014"/>
                <a:gd name="adj2" fmla="val 99113"/>
                <a:gd name="adj3" fmla="val 33333"/>
              </a:avLst>
            </a:prstGeom>
            <a:solidFill>
              <a:srgbClr val="33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zh-TW" altLang="en-US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1791" y="3838"/>
              <a:ext cx="293" cy="22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FF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000" b="0" i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L1</a:t>
              </a:r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1292" y="3566"/>
              <a:ext cx="293" cy="22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FF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000" b="0" i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L2</a:t>
              </a:r>
            </a:p>
          </p:txBody>
        </p:sp>
        <p:sp>
          <p:nvSpPr>
            <p:cNvPr id="9239" name="Rectangle 23"/>
            <p:cNvSpPr>
              <a:spLocks noChangeArrowheads="1"/>
            </p:cNvSpPr>
            <p:nvPr/>
          </p:nvSpPr>
          <p:spPr bwMode="auto">
            <a:xfrm>
              <a:off x="1111" y="2636"/>
              <a:ext cx="293" cy="22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FF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000" b="0" i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L3</a:t>
              </a:r>
            </a:p>
          </p:txBody>
        </p:sp>
        <p:sp>
          <p:nvSpPr>
            <p:cNvPr id="9240" name="Rectangle 24"/>
            <p:cNvSpPr>
              <a:spLocks noChangeArrowheads="1"/>
            </p:cNvSpPr>
            <p:nvPr/>
          </p:nvSpPr>
          <p:spPr bwMode="auto">
            <a:xfrm>
              <a:off x="1429" y="1592"/>
              <a:ext cx="293" cy="22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FF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000" b="0" i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L4</a:t>
              </a:r>
            </a:p>
          </p:txBody>
        </p:sp>
        <p:sp>
          <p:nvSpPr>
            <p:cNvPr id="9241" name="AutoShape 25"/>
            <p:cNvSpPr>
              <a:spLocks noChangeArrowheads="1"/>
            </p:cNvSpPr>
            <p:nvPr/>
          </p:nvSpPr>
          <p:spPr bwMode="auto">
            <a:xfrm rot="5400000">
              <a:off x="2766" y="1047"/>
              <a:ext cx="227" cy="363"/>
            </a:xfrm>
            <a:prstGeom prst="rightArrow">
              <a:avLst>
                <a:gd name="adj1" fmla="val 57583"/>
                <a:gd name="adj2" fmla="val 64917"/>
              </a:avLst>
            </a:prstGeom>
            <a:solidFill>
              <a:srgbClr val="FF6600"/>
            </a:solidFill>
            <a:ln w="28575" algn="ctr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42" name="AutoShape 26"/>
            <p:cNvSpPr>
              <a:spLocks noChangeArrowheads="1"/>
            </p:cNvSpPr>
            <p:nvPr/>
          </p:nvSpPr>
          <p:spPr bwMode="auto">
            <a:xfrm rot="5400000">
              <a:off x="2766" y="1546"/>
              <a:ext cx="227" cy="363"/>
            </a:xfrm>
            <a:prstGeom prst="rightArrow">
              <a:avLst>
                <a:gd name="adj1" fmla="val 57583"/>
                <a:gd name="adj2" fmla="val 64917"/>
              </a:avLst>
            </a:prstGeom>
            <a:solidFill>
              <a:srgbClr val="FF6600"/>
            </a:solidFill>
            <a:ln w="28575" algn="ctr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43" name="AutoShape 27"/>
            <p:cNvSpPr>
              <a:spLocks noChangeArrowheads="1"/>
            </p:cNvSpPr>
            <p:nvPr/>
          </p:nvSpPr>
          <p:spPr bwMode="auto">
            <a:xfrm rot="5400000">
              <a:off x="2755" y="2078"/>
              <a:ext cx="250" cy="363"/>
            </a:xfrm>
            <a:prstGeom prst="rightArrow">
              <a:avLst>
                <a:gd name="adj1" fmla="val 57583"/>
                <a:gd name="adj2" fmla="val 64917"/>
              </a:avLst>
            </a:prstGeom>
            <a:solidFill>
              <a:srgbClr val="FF6600"/>
            </a:solidFill>
            <a:ln w="28575" algn="ctr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44" name="AutoShape 28"/>
            <p:cNvSpPr>
              <a:spLocks noChangeArrowheads="1"/>
            </p:cNvSpPr>
            <p:nvPr/>
          </p:nvSpPr>
          <p:spPr bwMode="auto">
            <a:xfrm rot="5400000">
              <a:off x="2755" y="2646"/>
              <a:ext cx="250" cy="363"/>
            </a:xfrm>
            <a:prstGeom prst="rightArrow">
              <a:avLst>
                <a:gd name="adj1" fmla="val 57583"/>
                <a:gd name="adj2" fmla="val 64917"/>
              </a:avLst>
            </a:prstGeom>
            <a:solidFill>
              <a:srgbClr val="FF6600"/>
            </a:solidFill>
            <a:ln w="28575" algn="ctr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cxnSp>
          <p:nvCxnSpPr>
            <p:cNvPr id="9245" name="AutoShape 29"/>
            <p:cNvCxnSpPr>
              <a:cxnSpLocks noChangeShapeType="1"/>
              <a:stCxn id="9227" idx="1"/>
              <a:endCxn id="9222" idx="2"/>
            </p:cNvCxnSpPr>
            <p:nvPr/>
          </p:nvCxnSpPr>
          <p:spPr bwMode="auto">
            <a:xfrm rot="10800000" flipH="1">
              <a:off x="1565" y="1978"/>
              <a:ext cx="175" cy="1543"/>
            </a:xfrm>
            <a:prstGeom prst="bentConnector3">
              <a:avLst>
                <a:gd name="adj1" fmla="val -82287"/>
              </a:avLst>
            </a:prstGeom>
            <a:noFill/>
            <a:ln w="25400">
              <a:solidFill>
                <a:srgbClr val="FF6600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9246" name="AutoShape 30"/>
            <p:cNvCxnSpPr>
              <a:cxnSpLocks noChangeShapeType="1"/>
              <a:stCxn id="9222" idx="2"/>
              <a:endCxn id="9221" idx="2"/>
            </p:cNvCxnSpPr>
            <p:nvPr/>
          </p:nvCxnSpPr>
          <p:spPr bwMode="auto">
            <a:xfrm rot="10800000" flipH="1">
              <a:off x="1740" y="1478"/>
              <a:ext cx="164" cy="500"/>
            </a:xfrm>
            <a:prstGeom prst="bentConnector3">
              <a:avLst>
                <a:gd name="adj1" fmla="val 5486"/>
              </a:avLst>
            </a:prstGeom>
            <a:noFill/>
            <a:ln w="25400">
              <a:solidFill>
                <a:srgbClr val="FF6600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9247" name="Rectangle 31"/>
            <p:cNvSpPr>
              <a:spLocks noChangeArrowheads="1"/>
            </p:cNvSpPr>
            <p:nvPr/>
          </p:nvSpPr>
          <p:spPr bwMode="auto">
            <a:xfrm>
              <a:off x="703" y="1298"/>
              <a:ext cx="317" cy="2812"/>
            </a:xfrm>
            <a:prstGeom prst="rect">
              <a:avLst/>
            </a:prstGeom>
            <a:gradFill rotWithShape="1">
              <a:gsLst>
                <a:gs pos="0">
                  <a:srgbClr val="CC99FF">
                    <a:gamma/>
                    <a:shade val="69804"/>
                    <a:invGamma/>
                  </a:srgbClr>
                </a:gs>
                <a:gs pos="50000">
                  <a:srgbClr val="CC99FF"/>
                </a:gs>
                <a:gs pos="100000">
                  <a:srgbClr val="CC99FF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sz="24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訓</a:t>
              </a:r>
            </a:p>
            <a:p>
              <a:endParaRPr lang="zh-TW" altLang="en-US" sz="2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華康新特黑體" pitchFamily="49" charset="-120"/>
              </a:endParaRPr>
            </a:p>
            <a:p>
              <a:r>
                <a:rPr lang="zh-TW" altLang="en-US" sz="24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練</a:t>
              </a:r>
            </a:p>
            <a:p>
              <a:endParaRPr lang="zh-TW" altLang="en-US" sz="2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華康新特黑體" pitchFamily="49" charset="-120"/>
              </a:endParaRPr>
            </a:p>
            <a:p>
              <a:r>
                <a:rPr lang="zh-TW" altLang="en-US" sz="24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績</a:t>
              </a:r>
            </a:p>
            <a:p>
              <a:endParaRPr lang="zh-TW" altLang="en-US" sz="2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華康新特黑體" pitchFamily="49" charset="-120"/>
              </a:endParaRPr>
            </a:p>
            <a:p>
              <a:r>
                <a:rPr lang="zh-TW" altLang="en-US" sz="24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效</a:t>
              </a:r>
            </a:p>
          </p:txBody>
        </p:sp>
        <p:sp>
          <p:nvSpPr>
            <p:cNvPr id="9248" name="Line 32"/>
            <p:cNvSpPr>
              <a:spLocks noChangeShapeType="1"/>
            </p:cNvSpPr>
            <p:nvPr/>
          </p:nvSpPr>
          <p:spPr bwMode="auto">
            <a:xfrm flipH="1">
              <a:off x="3923" y="1979"/>
              <a:ext cx="49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49" name="Text Box 33"/>
            <p:cNvSpPr txBox="1">
              <a:spLocks noChangeArrowheads="1"/>
            </p:cNvSpPr>
            <p:nvPr/>
          </p:nvSpPr>
          <p:spPr bwMode="auto">
            <a:xfrm>
              <a:off x="4422" y="1842"/>
              <a:ext cx="10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2000" b="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組織績效分析</a:t>
              </a:r>
            </a:p>
          </p:txBody>
        </p:sp>
        <p:sp>
          <p:nvSpPr>
            <p:cNvPr id="9250" name="Line 34"/>
            <p:cNvSpPr>
              <a:spLocks noChangeShapeType="1"/>
            </p:cNvSpPr>
            <p:nvPr/>
          </p:nvSpPr>
          <p:spPr bwMode="auto">
            <a:xfrm flipH="1">
              <a:off x="3288" y="2568"/>
              <a:ext cx="11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51" name="Text Box 35"/>
            <p:cNvSpPr txBox="1">
              <a:spLocks noChangeArrowheads="1"/>
            </p:cNvSpPr>
            <p:nvPr/>
          </p:nvSpPr>
          <p:spPr bwMode="auto">
            <a:xfrm>
              <a:off x="4422" y="2387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2400" b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職能分析</a:t>
              </a:r>
            </a:p>
          </p:txBody>
        </p:sp>
        <p:sp>
          <p:nvSpPr>
            <p:cNvPr id="9252" name="Text Box 36"/>
            <p:cNvSpPr txBox="1">
              <a:spLocks noChangeArrowheads="1"/>
            </p:cNvSpPr>
            <p:nvPr/>
          </p:nvSpPr>
          <p:spPr bwMode="auto">
            <a:xfrm>
              <a:off x="3243" y="2840"/>
              <a:ext cx="4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600" b="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output</a:t>
              </a:r>
            </a:p>
          </p:txBody>
        </p:sp>
        <p:sp>
          <p:nvSpPr>
            <p:cNvPr id="9253" name="Text Box 37"/>
            <p:cNvSpPr txBox="1">
              <a:spLocks noChangeArrowheads="1"/>
            </p:cNvSpPr>
            <p:nvPr/>
          </p:nvSpPr>
          <p:spPr bwMode="auto">
            <a:xfrm>
              <a:off x="3453" y="3657"/>
              <a:ext cx="4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600" b="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output</a:t>
              </a:r>
            </a:p>
          </p:txBody>
        </p:sp>
        <p:sp>
          <p:nvSpPr>
            <p:cNvPr id="9254" name="Text Box 38"/>
            <p:cNvSpPr txBox="1">
              <a:spLocks noChangeArrowheads="1"/>
            </p:cNvSpPr>
            <p:nvPr/>
          </p:nvSpPr>
          <p:spPr bwMode="auto">
            <a:xfrm>
              <a:off x="2018" y="3884"/>
              <a:ext cx="4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600" b="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output</a:t>
              </a:r>
            </a:p>
          </p:txBody>
        </p:sp>
        <p:sp>
          <p:nvSpPr>
            <p:cNvPr id="9255" name="Text Box 39"/>
            <p:cNvSpPr txBox="1">
              <a:spLocks noChangeArrowheads="1"/>
            </p:cNvSpPr>
            <p:nvPr/>
          </p:nvSpPr>
          <p:spPr bwMode="auto">
            <a:xfrm>
              <a:off x="1821" y="3158"/>
              <a:ext cx="4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600" b="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output</a:t>
              </a:r>
            </a:p>
          </p:txBody>
        </p:sp>
        <p:sp>
          <p:nvSpPr>
            <p:cNvPr id="9256" name="Text Box 40"/>
            <p:cNvSpPr txBox="1">
              <a:spLocks noChangeArrowheads="1"/>
            </p:cNvSpPr>
            <p:nvPr/>
          </p:nvSpPr>
          <p:spPr bwMode="auto">
            <a:xfrm>
              <a:off x="3495" y="3158"/>
              <a:ext cx="4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600" b="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input</a:t>
              </a:r>
            </a:p>
          </p:txBody>
        </p:sp>
        <p:sp>
          <p:nvSpPr>
            <p:cNvPr id="9257" name="Text Box 41"/>
            <p:cNvSpPr txBox="1">
              <a:spLocks noChangeArrowheads="1"/>
            </p:cNvSpPr>
            <p:nvPr/>
          </p:nvSpPr>
          <p:spPr bwMode="auto">
            <a:xfrm>
              <a:off x="3243" y="3884"/>
              <a:ext cx="4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600" b="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input</a:t>
              </a:r>
            </a:p>
          </p:txBody>
        </p:sp>
        <p:sp>
          <p:nvSpPr>
            <p:cNvPr id="9258" name="Text Box 42"/>
            <p:cNvSpPr txBox="1">
              <a:spLocks noChangeArrowheads="1"/>
            </p:cNvSpPr>
            <p:nvPr/>
          </p:nvSpPr>
          <p:spPr bwMode="auto">
            <a:xfrm>
              <a:off x="1863" y="3657"/>
              <a:ext cx="4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600" b="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input</a:t>
              </a:r>
            </a:p>
          </p:txBody>
        </p:sp>
        <p:sp>
          <p:nvSpPr>
            <p:cNvPr id="9259" name="Text Box 43"/>
            <p:cNvSpPr txBox="1">
              <a:spLocks noChangeArrowheads="1"/>
            </p:cNvSpPr>
            <p:nvPr/>
          </p:nvSpPr>
          <p:spPr bwMode="auto">
            <a:xfrm>
              <a:off x="2109" y="2840"/>
              <a:ext cx="4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600" b="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input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6BE40-9811-4D4B-9328-8D70396B42DA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zh-TW" altLang="en-US" sz="5600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標楷體" pitchFamily="65" charset="-120"/>
              </a:rPr>
              <a:t>組織績效分析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0825" y="1341438"/>
            <a:ext cx="8642350" cy="4968875"/>
            <a:chOff x="158" y="799"/>
            <a:chExt cx="5444" cy="3130"/>
          </a:xfrm>
        </p:grpSpPr>
        <p:sp>
          <p:nvSpPr>
            <p:cNvPr id="32772" name="AutoShape 4"/>
            <p:cNvSpPr>
              <a:spLocks noChangeArrowheads="1"/>
            </p:cNvSpPr>
            <p:nvPr/>
          </p:nvSpPr>
          <p:spPr bwMode="auto">
            <a:xfrm>
              <a:off x="1837" y="799"/>
              <a:ext cx="2086" cy="40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sz="24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組織績效差距的原因</a:t>
              </a:r>
            </a:p>
          </p:txBody>
        </p:sp>
        <p:sp>
          <p:nvSpPr>
            <p:cNvPr id="32773" name="AutoShape 5"/>
            <p:cNvSpPr>
              <a:spLocks noChangeArrowheads="1"/>
            </p:cNvSpPr>
            <p:nvPr/>
          </p:nvSpPr>
          <p:spPr bwMode="auto">
            <a:xfrm>
              <a:off x="3787" y="2387"/>
              <a:ext cx="726" cy="635"/>
            </a:xfrm>
            <a:prstGeom prst="roundRect">
              <a:avLst>
                <a:gd name="adj" fmla="val 16667"/>
              </a:avLst>
            </a:pr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不合適的</a:t>
              </a:r>
            </a:p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薪資？</a:t>
              </a:r>
            </a:p>
          </p:txBody>
        </p:sp>
        <p:sp>
          <p:nvSpPr>
            <p:cNvPr id="32774" name="AutoShape 6"/>
            <p:cNvSpPr>
              <a:spLocks noChangeArrowheads="1"/>
            </p:cNvSpPr>
            <p:nvPr/>
          </p:nvSpPr>
          <p:spPr bwMode="auto">
            <a:xfrm>
              <a:off x="1247" y="2387"/>
              <a:ext cx="589" cy="635"/>
            </a:xfrm>
            <a:prstGeom prst="roundRect">
              <a:avLst>
                <a:gd name="adj" fmla="val 16667"/>
              </a:avLst>
            </a:prstGeom>
            <a:solidFill>
              <a:srgbClr val="66CCFF"/>
            </a:solidFill>
            <a:ln w="9525">
              <a:solidFill>
                <a:srgbClr val="66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無效的</a:t>
              </a:r>
            </a:p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領導？</a:t>
              </a:r>
            </a:p>
          </p:txBody>
        </p:sp>
        <p:sp>
          <p:nvSpPr>
            <p:cNvPr id="32775" name="AutoShape 7"/>
            <p:cNvSpPr>
              <a:spLocks noChangeArrowheads="1"/>
            </p:cNvSpPr>
            <p:nvPr/>
          </p:nvSpPr>
          <p:spPr bwMode="auto">
            <a:xfrm>
              <a:off x="1882" y="2387"/>
              <a:ext cx="816" cy="635"/>
            </a:xfrm>
            <a:prstGeom prst="roundRect">
              <a:avLst>
                <a:gd name="adj" fmla="val 16667"/>
              </a:avLst>
            </a:prstGeom>
            <a:solidFill>
              <a:srgbClr val="66CCFF"/>
            </a:solidFill>
            <a:ln w="9525">
              <a:solidFill>
                <a:srgbClr val="66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不合適的</a:t>
              </a:r>
            </a:p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人才雇用？</a:t>
              </a:r>
            </a:p>
          </p:txBody>
        </p:sp>
        <p:sp>
          <p:nvSpPr>
            <p:cNvPr id="32776" name="AutoShape 8"/>
            <p:cNvSpPr>
              <a:spLocks noChangeArrowheads="1"/>
            </p:cNvSpPr>
            <p:nvPr/>
          </p:nvSpPr>
          <p:spPr bwMode="auto">
            <a:xfrm>
              <a:off x="2744" y="2387"/>
              <a:ext cx="998" cy="635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sz="24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不合適的</a:t>
              </a:r>
            </a:p>
            <a:p>
              <a:r>
                <a:rPr lang="zh-TW" altLang="en-US" sz="24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人力？</a:t>
              </a:r>
            </a:p>
          </p:txBody>
        </p:sp>
        <p:sp>
          <p:nvSpPr>
            <p:cNvPr id="32777" name="AutoShape 9"/>
            <p:cNvSpPr>
              <a:spLocks noChangeArrowheads="1"/>
            </p:cNvSpPr>
            <p:nvPr/>
          </p:nvSpPr>
          <p:spPr bwMode="auto">
            <a:xfrm>
              <a:off x="476" y="2387"/>
              <a:ext cx="726" cy="635"/>
            </a:xfrm>
            <a:prstGeom prst="roundRect">
              <a:avLst>
                <a:gd name="adj" fmla="val 16667"/>
              </a:avLst>
            </a:prstGeom>
            <a:solidFill>
              <a:srgbClr val="66CCFF"/>
            </a:solidFill>
            <a:ln w="9525">
              <a:solidFill>
                <a:srgbClr val="66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不合適的</a:t>
              </a:r>
            </a:p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結構？</a:t>
              </a:r>
            </a:p>
          </p:txBody>
        </p:sp>
        <p:sp>
          <p:nvSpPr>
            <p:cNvPr id="32778" name="AutoShape 10"/>
            <p:cNvSpPr>
              <a:spLocks noChangeArrowheads="1"/>
            </p:cNvSpPr>
            <p:nvPr/>
          </p:nvSpPr>
          <p:spPr bwMode="auto">
            <a:xfrm>
              <a:off x="4558" y="2387"/>
              <a:ext cx="726" cy="635"/>
            </a:xfrm>
            <a:prstGeom prst="roundRect">
              <a:avLst>
                <a:gd name="adj" fmla="val 16667"/>
              </a:avLst>
            </a:pr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不恰當的</a:t>
              </a:r>
            </a:p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激勵？</a:t>
              </a:r>
            </a:p>
          </p:txBody>
        </p:sp>
        <p:sp>
          <p:nvSpPr>
            <p:cNvPr id="32779" name="AutoShape 11"/>
            <p:cNvSpPr>
              <a:spLocks noChangeArrowheads="1"/>
            </p:cNvSpPr>
            <p:nvPr/>
          </p:nvSpPr>
          <p:spPr bwMode="auto">
            <a:xfrm>
              <a:off x="158" y="1480"/>
              <a:ext cx="1316" cy="635"/>
            </a:xfrm>
            <a:prstGeom prst="roundRect">
              <a:avLst>
                <a:gd name="adj" fmla="val 16667"/>
              </a:avLst>
            </a:prstGeom>
            <a:solidFill>
              <a:srgbClr val="66CCFF"/>
            </a:solidFill>
            <a:ln w="9525">
              <a:solidFill>
                <a:srgbClr val="66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不正確的</a:t>
              </a:r>
              <a:r>
                <a:rPr lang="en-US" altLang="zh-TW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/</a:t>
              </a:r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有瑕疵的</a:t>
              </a:r>
            </a:p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原料</a:t>
              </a:r>
              <a:r>
                <a:rPr lang="en-US" altLang="zh-TW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/</a:t>
              </a:r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零件？</a:t>
              </a:r>
            </a:p>
          </p:txBody>
        </p:sp>
        <p:sp>
          <p:nvSpPr>
            <p:cNvPr id="32780" name="AutoShape 12"/>
            <p:cNvSpPr>
              <a:spLocks noChangeArrowheads="1"/>
            </p:cNvSpPr>
            <p:nvPr/>
          </p:nvSpPr>
          <p:spPr bwMode="auto">
            <a:xfrm>
              <a:off x="1519" y="1480"/>
              <a:ext cx="1179" cy="635"/>
            </a:xfrm>
            <a:prstGeom prst="roundRect">
              <a:avLst>
                <a:gd name="adj" fmla="val 16667"/>
              </a:avLst>
            </a:prstGeom>
            <a:solidFill>
              <a:srgbClr val="66CCFF"/>
            </a:solidFill>
            <a:ln w="9525">
              <a:solidFill>
                <a:srgbClr val="66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不正確的</a:t>
              </a:r>
              <a:r>
                <a:rPr lang="en-US" altLang="zh-TW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/</a:t>
              </a:r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無效的</a:t>
              </a:r>
            </a:p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設備？</a:t>
              </a:r>
            </a:p>
          </p:txBody>
        </p:sp>
        <p:sp>
          <p:nvSpPr>
            <p:cNvPr id="32781" name="AutoShape 13"/>
            <p:cNvSpPr>
              <a:spLocks noChangeArrowheads="1"/>
            </p:cNvSpPr>
            <p:nvPr/>
          </p:nvSpPr>
          <p:spPr bwMode="auto">
            <a:xfrm>
              <a:off x="2744" y="1480"/>
              <a:ext cx="1179" cy="635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sz="24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表現不佳的</a:t>
              </a:r>
            </a:p>
            <a:p>
              <a:r>
                <a:rPr lang="zh-TW" altLang="en-US" sz="24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人力資源？</a:t>
              </a:r>
            </a:p>
          </p:txBody>
        </p:sp>
        <p:sp>
          <p:nvSpPr>
            <p:cNvPr id="32782" name="AutoShape 14"/>
            <p:cNvSpPr>
              <a:spLocks noChangeArrowheads="1"/>
            </p:cNvSpPr>
            <p:nvPr/>
          </p:nvSpPr>
          <p:spPr bwMode="auto">
            <a:xfrm>
              <a:off x="3969" y="1480"/>
              <a:ext cx="726" cy="635"/>
            </a:xfrm>
            <a:prstGeom prst="roundRect">
              <a:avLst>
                <a:gd name="adj" fmla="val 16667"/>
              </a:avLst>
            </a:pr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不正確的</a:t>
              </a:r>
            </a:p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產品？</a:t>
              </a:r>
            </a:p>
          </p:txBody>
        </p:sp>
        <p:sp>
          <p:nvSpPr>
            <p:cNvPr id="32783" name="AutoShape 15"/>
            <p:cNvSpPr>
              <a:spLocks noChangeArrowheads="1"/>
            </p:cNvSpPr>
            <p:nvPr/>
          </p:nvSpPr>
          <p:spPr bwMode="auto">
            <a:xfrm>
              <a:off x="4740" y="1480"/>
              <a:ext cx="862" cy="635"/>
            </a:xfrm>
            <a:prstGeom prst="roundRect">
              <a:avLst>
                <a:gd name="adj" fmla="val 16667"/>
              </a:avLst>
            </a:pr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不足的</a:t>
              </a:r>
            </a:p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財務資源？</a:t>
              </a:r>
            </a:p>
          </p:txBody>
        </p:sp>
        <p:cxnSp>
          <p:nvCxnSpPr>
            <p:cNvPr id="32784" name="AutoShape 16"/>
            <p:cNvCxnSpPr>
              <a:cxnSpLocks noChangeShapeType="1"/>
              <a:stCxn id="32773" idx="0"/>
              <a:endCxn id="32781" idx="2"/>
            </p:cNvCxnSpPr>
            <p:nvPr/>
          </p:nvCxnSpPr>
          <p:spPr bwMode="auto">
            <a:xfrm rot="5400000" flipH="1">
              <a:off x="3606" y="1843"/>
              <a:ext cx="272" cy="816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66CCFF"/>
              </a:solidFill>
              <a:miter lim="800000"/>
              <a:headEnd/>
              <a:tailEnd/>
            </a:ln>
            <a:effectLst/>
          </p:spPr>
        </p:cxnSp>
        <p:sp>
          <p:nvSpPr>
            <p:cNvPr id="32785" name="AutoShape 17"/>
            <p:cNvSpPr>
              <a:spLocks noChangeArrowheads="1"/>
            </p:cNvSpPr>
            <p:nvPr/>
          </p:nvSpPr>
          <p:spPr bwMode="auto">
            <a:xfrm>
              <a:off x="658" y="3294"/>
              <a:ext cx="726" cy="635"/>
            </a:xfrm>
            <a:prstGeom prst="roundRect">
              <a:avLst>
                <a:gd name="adj" fmla="val 16667"/>
              </a:avLst>
            </a:prstGeom>
            <a:solidFill>
              <a:srgbClr val="66CCFF"/>
            </a:solidFill>
            <a:ln w="9525">
              <a:solidFill>
                <a:srgbClr val="66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自動化？</a:t>
              </a:r>
            </a:p>
          </p:txBody>
        </p:sp>
        <p:sp>
          <p:nvSpPr>
            <p:cNvPr id="32786" name="AutoShape 18"/>
            <p:cNvSpPr>
              <a:spLocks noChangeArrowheads="1"/>
            </p:cNvSpPr>
            <p:nvPr/>
          </p:nvSpPr>
          <p:spPr bwMode="auto">
            <a:xfrm>
              <a:off x="1429" y="3294"/>
              <a:ext cx="998" cy="635"/>
            </a:xfrm>
            <a:prstGeom prst="roundRect">
              <a:avLst>
                <a:gd name="adj" fmla="val 16667"/>
              </a:avLst>
            </a:prstGeom>
            <a:solidFill>
              <a:srgbClr val="66CCFF"/>
            </a:solidFill>
            <a:ln w="9525">
              <a:solidFill>
                <a:srgbClr val="66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雇用新員工？</a:t>
              </a:r>
            </a:p>
          </p:txBody>
        </p:sp>
        <p:sp>
          <p:nvSpPr>
            <p:cNvPr id="32787" name="AutoShape 19"/>
            <p:cNvSpPr>
              <a:spLocks noChangeArrowheads="1"/>
            </p:cNvSpPr>
            <p:nvPr/>
          </p:nvSpPr>
          <p:spPr bwMode="auto">
            <a:xfrm>
              <a:off x="2472" y="3294"/>
              <a:ext cx="1724" cy="635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sz="24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訓練目前的員工？</a:t>
              </a:r>
            </a:p>
          </p:txBody>
        </p:sp>
        <p:sp>
          <p:nvSpPr>
            <p:cNvPr id="32788" name="AutoShape 20"/>
            <p:cNvSpPr>
              <a:spLocks noChangeArrowheads="1"/>
            </p:cNvSpPr>
            <p:nvPr/>
          </p:nvSpPr>
          <p:spPr bwMode="auto">
            <a:xfrm>
              <a:off x="4241" y="3294"/>
              <a:ext cx="862" cy="635"/>
            </a:xfrm>
            <a:prstGeom prst="roundRect">
              <a:avLst>
                <a:gd name="adj" fmla="val 16667"/>
              </a:avLst>
            </a:pr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其他計畫？</a:t>
              </a:r>
            </a:p>
          </p:txBody>
        </p:sp>
        <p:cxnSp>
          <p:nvCxnSpPr>
            <p:cNvPr id="32789" name="AutoShape 21"/>
            <p:cNvCxnSpPr>
              <a:cxnSpLocks noChangeShapeType="1"/>
              <a:stCxn id="32779" idx="0"/>
              <a:endCxn id="32772" idx="2"/>
            </p:cNvCxnSpPr>
            <p:nvPr/>
          </p:nvCxnSpPr>
          <p:spPr bwMode="auto">
            <a:xfrm rot="16200000">
              <a:off x="1711" y="312"/>
              <a:ext cx="273" cy="2064"/>
            </a:xfrm>
            <a:prstGeom prst="bentConnector3">
              <a:avLst>
                <a:gd name="adj1" fmla="val 49815"/>
              </a:avLst>
            </a:prstGeom>
            <a:noFill/>
            <a:ln w="38100">
              <a:solidFill>
                <a:srgbClr val="66CC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32790" name="AutoShape 22"/>
            <p:cNvCxnSpPr>
              <a:cxnSpLocks noChangeShapeType="1"/>
              <a:stCxn id="32786" idx="0"/>
              <a:endCxn id="32776" idx="2"/>
            </p:cNvCxnSpPr>
            <p:nvPr/>
          </p:nvCxnSpPr>
          <p:spPr bwMode="auto">
            <a:xfrm rot="16200000">
              <a:off x="2450" y="2500"/>
              <a:ext cx="272" cy="1315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66CC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32791" name="AutoShape 23"/>
            <p:cNvCxnSpPr>
              <a:cxnSpLocks noChangeShapeType="1"/>
              <a:stCxn id="32782" idx="0"/>
              <a:endCxn id="32772" idx="2"/>
            </p:cNvCxnSpPr>
            <p:nvPr/>
          </p:nvCxnSpPr>
          <p:spPr bwMode="auto">
            <a:xfrm rot="5400000" flipH="1">
              <a:off x="3469" y="618"/>
              <a:ext cx="273" cy="1452"/>
            </a:xfrm>
            <a:prstGeom prst="bentConnector3">
              <a:avLst>
                <a:gd name="adj1" fmla="val 49815"/>
              </a:avLst>
            </a:prstGeom>
            <a:noFill/>
            <a:ln w="38100">
              <a:solidFill>
                <a:srgbClr val="66CC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32792" name="AutoShape 24"/>
            <p:cNvCxnSpPr>
              <a:cxnSpLocks noChangeShapeType="1"/>
              <a:stCxn id="32780" idx="0"/>
              <a:endCxn id="32772" idx="2"/>
            </p:cNvCxnSpPr>
            <p:nvPr/>
          </p:nvCxnSpPr>
          <p:spPr bwMode="auto">
            <a:xfrm rot="16200000">
              <a:off x="2358" y="958"/>
              <a:ext cx="273" cy="771"/>
            </a:xfrm>
            <a:prstGeom prst="bentConnector3">
              <a:avLst>
                <a:gd name="adj1" fmla="val 49815"/>
              </a:avLst>
            </a:prstGeom>
            <a:noFill/>
            <a:ln w="38100">
              <a:solidFill>
                <a:srgbClr val="66CC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32793" name="AutoShape 25"/>
            <p:cNvCxnSpPr>
              <a:cxnSpLocks noChangeShapeType="1"/>
              <a:stCxn id="32783" idx="0"/>
              <a:endCxn id="32772" idx="2"/>
            </p:cNvCxnSpPr>
            <p:nvPr/>
          </p:nvCxnSpPr>
          <p:spPr bwMode="auto">
            <a:xfrm rot="5400000" flipH="1">
              <a:off x="3889" y="198"/>
              <a:ext cx="273" cy="2291"/>
            </a:xfrm>
            <a:prstGeom prst="bentConnector3">
              <a:avLst>
                <a:gd name="adj1" fmla="val 49815"/>
              </a:avLst>
            </a:prstGeom>
            <a:noFill/>
            <a:ln w="38100">
              <a:solidFill>
                <a:srgbClr val="66CC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32794" name="AutoShape 26"/>
            <p:cNvCxnSpPr>
              <a:cxnSpLocks noChangeShapeType="1"/>
              <a:stCxn id="32781" idx="0"/>
              <a:endCxn id="32772" idx="2"/>
            </p:cNvCxnSpPr>
            <p:nvPr/>
          </p:nvCxnSpPr>
          <p:spPr bwMode="auto">
            <a:xfrm rot="5400000" flipH="1">
              <a:off x="2970" y="1117"/>
              <a:ext cx="273" cy="454"/>
            </a:xfrm>
            <a:prstGeom prst="bentConnector3">
              <a:avLst>
                <a:gd name="adj1" fmla="val 49815"/>
              </a:avLst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</p:cxnSp>
        <p:cxnSp>
          <p:nvCxnSpPr>
            <p:cNvPr id="32795" name="AutoShape 27"/>
            <p:cNvCxnSpPr>
              <a:cxnSpLocks noChangeShapeType="1"/>
              <a:stCxn id="32778" idx="0"/>
              <a:endCxn id="32781" idx="2"/>
            </p:cNvCxnSpPr>
            <p:nvPr/>
          </p:nvCxnSpPr>
          <p:spPr bwMode="auto">
            <a:xfrm rot="5400000" flipH="1">
              <a:off x="3992" y="1457"/>
              <a:ext cx="272" cy="1587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66CC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32796" name="AutoShape 28"/>
            <p:cNvCxnSpPr>
              <a:cxnSpLocks noChangeShapeType="1"/>
              <a:stCxn id="32775" idx="0"/>
              <a:endCxn id="32781" idx="2"/>
            </p:cNvCxnSpPr>
            <p:nvPr/>
          </p:nvCxnSpPr>
          <p:spPr bwMode="auto">
            <a:xfrm rot="16200000">
              <a:off x="2676" y="1729"/>
              <a:ext cx="272" cy="1044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66CC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32797" name="AutoShape 29"/>
            <p:cNvCxnSpPr>
              <a:cxnSpLocks noChangeShapeType="1"/>
              <a:stCxn id="32774" idx="0"/>
              <a:endCxn id="32781" idx="2"/>
            </p:cNvCxnSpPr>
            <p:nvPr/>
          </p:nvCxnSpPr>
          <p:spPr bwMode="auto">
            <a:xfrm rot="16200000">
              <a:off x="2302" y="1355"/>
              <a:ext cx="272" cy="1792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66CC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32798" name="AutoShape 30"/>
            <p:cNvCxnSpPr>
              <a:cxnSpLocks noChangeShapeType="1"/>
              <a:stCxn id="32777" idx="0"/>
              <a:endCxn id="32781" idx="2"/>
            </p:cNvCxnSpPr>
            <p:nvPr/>
          </p:nvCxnSpPr>
          <p:spPr bwMode="auto">
            <a:xfrm rot="16200000">
              <a:off x="1951" y="1003"/>
              <a:ext cx="272" cy="2495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66CC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32799" name="AutoShape 31"/>
            <p:cNvCxnSpPr>
              <a:cxnSpLocks noChangeShapeType="1"/>
              <a:stCxn id="32788" idx="0"/>
              <a:endCxn id="32776" idx="2"/>
            </p:cNvCxnSpPr>
            <p:nvPr/>
          </p:nvCxnSpPr>
          <p:spPr bwMode="auto">
            <a:xfrm rot="5400000" flipH="1">
              <a:off x="3822" y="2443"/>
              <a:ext cx="272" cy="1429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66CC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32800" name="AutoShape 32"/>
            <p:cNvCxnSpPr>
              <a:cxnSpLocks noChangeShapeType="1"/>
              <a:stCxn id="32785" idx="0"/>
              <a:endCxn id="32776" idx="2"/>
            </p:cNvCxnSpPr>
            <p:nvPr/>
          </p:nvCxnSpPr>
          <p:spPr bwMode="auto">
            <a:xfrm rot="16200000">
              <a:off x="1996" y="2047"/>
              <a:ext cx="272" cy="2222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66CC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32801" name="AutoShape 33"/>
            <p:cNvCxnSpPr>
              <a:cxnSpLocks noChangeShapeType="1"/>
              <a:stCxn id="32776" idx="0"/>
              <a:endCxn id="32781" idx="2"/>
            </p:cNvCxnSpPr>
            <p:nvPr/>
          </p:nvCxnSpPr>
          <p:spPr bwMode="auto">
            <a:xfrm rot="16200000">
              <a:off x="3153" y="2205"/>
              <a:ext cx="272" cy="91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</p:cxnSp>
        <p:cxnSp>
          <p:nvCxnSpPr>
            <p:cNvPr id="32802" name="AutoShape 34"/>
            <p:cNvCxnSpPr>
              <a:cxnSpLocks noChangeShapeType="1"/>
              <a:stCxn id="32787" idx="0"/>
              <a:endCxn id="32776" idx="2"/>
            </p:cNvCxnSpPr>
            <p:nvPr/>
          </p:nvCxnSpPr>
          <p:spPr bwMode="auto">
            <a:xfrm rot="5400000" flipH="1">
              <a:off x="3153" y="3112"/>
              <a:ext cx="272" cy="91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E65AD-4682-45B1-969F-5293D803B9DF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zh-TW" altLang="en-US" sz="5600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標楷體" pitchFamily="65" charset="-120"/>
              </a:rPr>
              <a:t>職能分析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16013" y="1341438"/>
            <a:ext cx="6911975" cy="4391025"/>
            <a:chOff x="703" y="981"/>
            <a:chExt cx="4354" cy="2766"/>
          </a:xfrm>
        </p:grpSpPr>
        <p:sp>
          <p:nvSpPr>
            <p:cNvPr id="16388" name="AutoShape 4"/>
            <p:cNvSpPr>
              <a:spLocks noChangeArrowheads="1"/>
            </p:cNvSpPr>
            <p:nvPr/>
          </p:nvSpPr>
          <p:spPr bwMode="auto">
            <a:xfrm>
              <a:off x="1338" y="1571"/>
              <a:ext cx="2086" cy="40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sz="24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組織需求分析</a:t>
              </a:r>
            </a:p>
          </p:txBody>
        </p:sp>
        <p:sp>
          <p:nvSpPr>
            <p:cNvPr id="16389" name="AutoShape 5"/>
            <p:cNvSpPr>
              <a:spLocks noChangeArrowheads="1"/>
            </p:cNvSpPr>
            <p:nvPr/>
          </p:nvSpPr>
          <p:spPr bwMode="auto">
            <a:xfrm>
              <a:off x="1882" y="2750"/>
              <a:ext cx="1179" cy="408"/>
            </a:xfrm>
            <a:prstGeom prst="roundRect">
              <a:avLst>
                <a:gd name="adj" fmla="val 16667"/>
              </a:avLst>
            </a:prstGeom>
            <a:solidFill>
              <a:srgbClr val="66CCFF"/>
            </a:solidFill>
            <a:ln w="9525">
              <a:solidFill>
                <a:srgbClr val="66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其他需求</a:t>
              </a:r>
            </a:p>
          </p:txBody>
        </p:sp>
        <p:sp>
          <p:nvSpPr>
            <p:cNvPr id="16390" name="AutoShape 6"/>
            <p:cNvSpPr>
              <a:spLocks noChangeArrowheads="1"/>
            </p:cNvSpPr>
            <p:nvPr/>
          </p:nvSpPr>
          <p:spPr bwMode="auto">
            <a:xfrm>
              <a:off x="3560" y="2750"/>
              <a:ext cx="1497" cy="40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sz="24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培訓需求</a:t>
              </a:r>
            </a:p>
          </p:txBody>
        </p:sp>
        <p:sp>
          <p:nvSpPr>
            <p:cNvPr id="16391" name="AutoShape 7"/>
            <p:cNvSpPr>
              <a:spLocks noChangeArrowheads="1"/>
            </p:cNvSpPr>
            <p:nvPr/>
          </p:nvSpPr>
          <p:spPr bwMode="auto">
            <a:xfrm>
              <a:off x="703" y="2160"/>
              <a:ext cx="1179" cy="408"/>
            </a:xfrm>
            <a:prstGeom prst="roundRect">
              <a:avLst>
                <a:gd name="adj" fmla="val 16667"/>
              </a:avLst>
            </a:prstGeom>
            <a:solidFill>
              <a:srgbClr val="66CCFF"/>
            </a:solidFill>
            <a:ln w="9525">
              <a:solidFill>
                <a:srgbClr val="66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b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其他需求</a:t>
              </a:r>
            </a:p>
          </p:txBody>
        </p:sp>
        <p:sp>
          <p:nvSpPr>
            <p:cNvPr id="16392" name="AutoShape 8"/>
            <p:cNvSpPr>
              <a:spLocks noChangeArrowheads="1"/>
            </p:cNvSpPr>
            <p:nvPr/>
          </p:nvSpPr>
          <p:spPr bwMode="auto">
            <a:xfrm>
              <a:off x="2472" y="2160"/>
              <a:ext cx="1825" cy="40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sz="24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職能相關需求</a:t>
              </a:r>
            </a:p>
          </p:txBody>
        </p:sp>
        <p:sp>
          <p:nvSpPr>
            <p:cNvPr id="16393" name="AutoShape 9"/>
            <p:cNvSpPr>
              <a:spLocks noChangeArrowheads="1"/>
            </p:cNvSpPr>
            <p:nvPr/>
          </p:nvSpPr>
          <p:spPr bwMode="auto">
            <a:xfrm>
              <a:off x="3833" y="3339"/>
              <a:ext cx="953" cy="40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sz="24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培訓</a:t>
              </a:r>
            </a:p>
          </p:txBody>
        </p:sp>
        <p:cxnSp>
          <p:nvCxnSpPr>
            <p:cNvPr id="16394" name="AutoShape 10"/>
            <p:cNvCxnSpPr>
              <a:cxnSpLocks noChangeShapeType="1"/>
              <a:stCxn id="16391" idx="0"/>
              <a:endCxn id="16388" idx="2"/>
            </p:cNvCxnSpPr>
            <p:nvPr/>
          </p:nvCxnSpPr>
          <p:spPr bwMode="auto">
            <a:xfrm rot="16200000">
              <a:off x="1746" y="1526"/>
              <a:ext cx="181" cy="1088"/>
            </a:xfrm>
            <a:prstGeom prst="bentConnector3">
              <a:avLst>
                <a:gd name="adj1" fmla="val 49722"/>
              </a:avLst>
            </a:prstGeom>
            <a:noFill/>
            <a:ln w="38100">
              <a:solidFill>
                <a:srgbClr val="66CC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16395" name="AutoShape 11"/>
            <p:cNvCxnSpPr>
              <a:cxnSpLocks noChangeShapeType="1"/>
              <a:stCxn id="16392" idx="0"/>
              <a:endCxn id="16388" idx="2"/>
            </p:cNvCxnSpPr>
            <p:nvPr/>
          </p:nvCxnSpPr>
          <p:spPr bwMode="auto">
            <a:xfrm rot="5400000" flipH="1">
              <a:off x="2792" y="1568"/>
              <a:ext cx="181" cy="1004"/>
            </a:xfrm>
            <a:prstGeom prst="bentConnector3">
              <a:avLst>
                <a:gd name="adj1" fmla="val 49722"/>
              </a:avLst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</p:cxnSp>
        <p:cxnSp>
          <p:nvCxnSpPr>
            <p:cNvPr id="16396" name="AutoShape 12"/>
            <p:cNvCxnSpPr>
              <a:cxnSpLocks noChangeShapeType="1"/>
              <a:stCxn id="16389" idx="0"/>
              <a:endCxn id="16392" idx="2"/>
            </p:cNvCxnSpPr>
            <p:nvPr/>
          </p:nvCxnSpPr>
          <p:spPr bwMode="auto">
            <a:xfrm rot="16200000">
              <a:off x="2838" y="2202"/>
              <a:ext cx="182" cy="913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66CCFF"/>
              </a:solidFill>
              <a:miter lim="800000"/>
              <a:headEnd/>
              <a:tailEnd/>
            </a:ln>
            <a:effectLst/>
          </p:spPr>
        </p:cxnSp>
        <p:cxnSp>
          <p:nvCxnSpPr>
            <p:cNvPr id="16397" name="AutoShape 13"/>
            <p:cNvCxnSpPr>
              <a:cxnSpLocks noChangeShapeType="1"/>
              <a:stCxn id="16390" idx="0"/>
              <a:endCxn id="16392" idx="2"/>
            </p:cNvCxnSpPr>
            <p:nvPr/>
          </p:nvCxnSpPr>
          <p:spPr bwMode="auto">
            <a:xfrm rot="5400000" flipH="1">
              <a:off x="3756" y="2197"/>
              <a:ext cx="182" cy="924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</p:cxnSp>
        <p:cxnSp>
          <p:nvCxnSpPr>
            <p:cNvPr id="16398" name="AutoShape 14"/>
            <p:cNvCxnSpPr>
              <a:cxnSpLocks noChangeShapeType="1"/>
              <a:stCxn id="16393" idx="0"/>
              <a:endCxn id="16390" idx="2"/>
            </p:cNvCxnSpPr>
            <p:nvPr/>
          </p:nvCxnSpPr>
          <p:spPr bwMode="auto">
            <a:xfrm rot="5400000" flipH="1">
              <a:off x="4219" y="3248"/>
              <a:ext cx="181" cy="1"/>
            </a:xfrm>
            <a:prstGeom prst="bentConnector3">
              <a:avLst>
                <a:gd name="adj1" fmla="val 49722"/>
              </a:avLst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</p:cxnSp>
        <p:sp>
          <p:nvSpPr>
            <p:cNvPr id="16399" name="AutoShape 15"/>
            <p:cNvSpPr>
              <a:spLocks noChangeArrowheads="1"/>
            </p:cNvSpPr>
            <p:nvPr/>
          </p:nvSpPr>
          <p:spPr bwMode="auto">
            <a:xfrm>
              <a:off x="1338" y="981"/>
              <a:ext cx="2086" cy="408"/>
            </a:xfrm>
            <a:prstGeom prst="roundRect">
              <a:avLst>
                <a:gd name="adj" fmla="val 16667"/>
              </a:avLst>
            </a:prstGeom>
            <a:solidFill>
              <a:srgbClr val="0066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zh-TW" altLang="en-US" sz="2400" b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華康新特黑體" pitchFamily="49" charset="-120"/>
                </a:rPr>
                <a:t>策略經營計畫</a:t>
              </a:r>
            </a:p>
          </p:txBody>
        </p:sp>
        <p:cxnSp>
          <p:nvCxnSpPr>
            <p:cNvPr id="16400" name="AutoShape 16"/>
            <p:cNvCxnSpPr>
              <a:cxnSpLocks noChangeShapeType="1"/>
              <a:stCxn id="16388" idx="0"/>
              <a:endCxn id="16399" idx="2"/>
            </p:cNvCxnSpPr>
            <p:nvPr/>
          </p:nvCxnSpPr>
          <p:spPr bwMode="auto">
            <a:xfrm rot="16200000">
              <a:off x="2290" y="1480"/>
              <a:ext cx="182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649B-8200-4617-9460-0A0D7E23862B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chemeClr val="accent2"/>
                </a:solidFill>
                <a:ea typeface="標楷體" pitchFamily="65" charset="-120"/>
              </a:rPr>
              <a:t>職能模式的評鑑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4114800"/>
          </a:xfrm>
        </p:spPr>
        <p:txBody>
          <a:bodyPr/>
          <a:lstStyle/>
          <a:p>
            <a:endParaRPr lang="zh-TW" altLang="zh-TW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200400" y="19812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TW" altLang="zh-TW" b="0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3048000" y="1905000"/>
            <a:ext cx="25146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人力資源績效</a:t>
            </a:r>
            <a:r>
              <a:rPr lang="en-US" altLang="zh-TW"/>
              <a:t>(HRP)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048000" y="2590800"/>
            <a:ext cx="25146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領導力評量</a:t>
            </a:r>
            <a:r>
              <a:rPr lang="en-US" altLang="zh-TW"/>
              <a:t>LCA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048000" y="3276600"/>
            <a:ext cx="25146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組織分析與診斷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048000" y="3962400"/>
            <a:ext cx="25146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人才發展中心設置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657600" y="4648200"/>
            <a:ext cx="1447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Plan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905000" y="5257800"/>
            <a:ext cx="13716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Action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5334000" y="5334000"/>
            <a:ext cx="1219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Do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3657600" y="6172200"/>
            <a:ext cx="1600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 Check</a:t>
            </a:r>
          </a:p>
        </p:txBody>
      </p:sp>
      <p:sp>
        <p:nvSpPr>
          <p:cNvPr id="18451" name="AutoShape 19"/>
          <p:cNvSpPr>
            <a:spLocks noChangeArrowheads="1"/>
          </p:cNvSpPr>
          <p:nvPr/>
        </p:nvSpPr>
        <p:spPr bwMode="auto">
          <a:xfrm>
            <a:off x="4114800" y="22860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8452" name="AutoShape 20"/>
          <p:cNvSpPr>
            <a:spLocks noChangeArrowheads="1"/>
          </p:cNvSpPr>
          <p:nvPr/>
        </p:nvSpPr>
        <p:spPr bwMode="auto">
          <a:xfrm>
            <a:off x="4114800" y="29718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8453" name="AutoShape 21"/>
          <p:cNvSpPr>
            <a:spLocks noChangeArrowheads="1"/>
          </p:cNvSpPr>
          <p:nvPr/>
        </p:nvSpPr>
        <p:spPr bwMode="auto">
          <a:xfrm>
            <a:off x="4114800" y="36576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8454" name="AutoShape 22"/>
          <p:cNvSpPr>
            <a:spLocks noChangeArrowheads="1"/>
          </p:cNvSpPr>
          <p:nvPr/>
        </p:nvSpPr>
        <p:spPr bwMode="auto">
          <a:xfrm>
            <a:off x="4114800" y="43434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3733800" y="5257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>
                <a:solidFill>
                  <a:srgbClr val="FF0000"/>
                </a:solidFill>
              </a:rPr>
              <a:t>標竿複製圈</a:t>
            </a:r>
          </a:p>
        </p:txBody>
      </p:sp>
      <p:sp>
        <p:nvSpPr>
          <p:cNvPr id="18463" name="AutoShape 31"/>
          <p:cNvSpPr>
            <a:spLocks noChangeArrowheads="1"/>
          </p:cNvSpPr>
          <p:nvPr/>
        </p:nvSpPr>
        <p:spPr bwMode="auto">
          <a:xfrm rot="-15360857">
            <a:off x="5403057" y="5874543"/>
            <a:ext cx="762000" cy="595313"/>
          </a:xfrm>
          <a:custGeom>
            <a:avLst/>
            <a:gdLst>
              <a:gd name="G0" fmla="+- -159540 0 0"/>
              <a:gd name="G1" fmla="+- -11378813 0 0"/>
              <a:gd name="G2" fmla="+- -159540 0 -11378813"/>
              <a:gd name="G3" fmla="+- 10800 0 0"/>
              <a:gd name="G4" fmla="+- 0 0 -15954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992 0 0"/>
              <a:gd name="G9" fmla="+- 0 0 -11378813"/>
              <a:gd name="G10" fmla="+- 6992 0 2700"/>
              <a:gd name="G11" fmla="cos G10 -159540"/>
              <a:gd name="G12" fmla="sin G10 -159540"/>
              <a:gd name="G13" fmla="cos 13500 -159540"/>
              <a:gd name="G14" fmla="sin 13500 -159540"/>
              <a:gd name="G15" fmla="+- G11 10800 0"/>
              <a:gd name="G16" fmla="+- G12 10800 0"/>
              <a:gd name="G17" fmla="+- G13 10800 0"/>
              <a:gd name="G18" fmla="+- G14 10800 0"/>
              <a:gd name="G19" fmla="*/ 6992 1 2"/>
              <a:gd name="G20" fmla="+- G19 5400 0"/>
              <a:gd name="G21" fmla="cos G20 -159540"/>
              <a:gd name="G22" fmla="sin G20 -159540"/>
              <a:gd name="G23" fmla="+- G21 10800 0"/>
              <a:gd name="G24" fmla="+- G12 G23 G22"/>
              <a:gd name="G25" fmla="+- G22 G23 G11"/>
              <a:gd name="G26" fmla="cos 10800 -159540"/>
              <a:gd name="G27" fmla="sin 10800 -159540"/>
              <a:gd name="G28" fmla="cos 6992 -159540"/>
              <a:gd name="G29" fmla="sin 6992 -15954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378813"/>
              <a:gd name="G36" fmla="sin G34 -11378813"/>
              <a:gd name="G37" fmla="+/ -11378813 -15954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992 G39"/>
              <a:gd name="G43" fmla="sin 699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1171 w 21600"/>
              <a:gd name="T5" fmla="*/ 6 h 21600"/>
              <a:gd name="T6" fmla="*/ 1958 w 21600"/>
              <a:gd name="T7" fmla="*/ 9812 h 21600"/>
              <a:gd name="T8" fmla="*/ 11040 w 21600"/>
              <a:gd name="T9" fmla="*/ 3812 h 21600"/>
              <a:gd name="T10" fmla="*/ 24287 w 21600"/>
              <a:gd name="T11" fmla="*/ 10226 h 21600"/>
              <a:gd name="T12" fmla="*/ 19882 w 21600"/>
              <a:gd name="T13" fmla="*/ 15021 h 21600"/>
              <a:gd name="T14" fmla="*/ 15088 w 21600"/>
              <a:gd name="T15" fmla="*/ 1061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785" y="10503"/>
                </a:moveTo>
                <a:cubicBezTo>
                  <a:pt x="17626" y="6760"/>
                  <a:pt x="14546" y="3808"/>
                  <a:pt x="10800" y="3808"/>
                </a:cubicBezTo>
                <a:cubicBezTo>
                  <a:pt x="7238" y="3807"/>
                  <a:pt x="4246" y="6484"/>
                  <a:pt x="3851" y="10023"/>
                </a:cubicBezTo>
                <a:lnTo>
                  <a:pt x="66" y="9601"/>
                </a:lnTo>
                <a:cubicBezTo>
                  <a:pt x="677" y="4134"/>
                  <a:pt x="5299" y="-1"/>
                  <a:pt x="10800" y="0"/>
                </a:cubicBezTo>
                <a:cubicBezTo>
                  <a:pt x="16586" y="0"/>
                  <a:pt x="21344" y="4560"/>
                  <a:pt x="21590" y="10341"/>
                </a:cubicBezTo>
                <a:lnTo>
                  <a:pt x="24287" y="10226"/>
                </a:lnTo>
                <a:lnTo>
                  <a:pt x="19882" y="15021"/>
                </a:lnTo>
                <a:lnTo>
                  <a:pt x="15088" y="10617"/>
                </a:lnTo>
                <a:lnTo>
                  <a:pt x="17785" y="10503"/>
                </a:lnTo>
                <a:close/>
              </a:path>
            </a:pathLst>
          </a:custGeom>
          <a:solidFill>
            <a:srgbClr val="FFCCFF"/>
          </a:solidFill>
          <a:ln w="38100">
            <a:solidFill>
              <a:srgbClr val="993366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464" name="AutoShape 32"/>
          <p:cNvSpPr>
            <a:spLocks noChangeArrowheads="1"/>
          </p:cNvSpPr>
          <p:nvPr/>
        </p:nvSpPr>
        <p:spPr bwMode="auto">
          <a:xfrm rot="-164126">
            <a:off x="5106988" y="4572000"/>
            <a:ext cx="990600" cy="642938"/>
          </a:xfrm>
          <a:custGeom>
            <a:avLst/>
            <a:gdLst>
              <a:gd name="G0" fmla="+- -159540 0 0"/>
              <a:gd name="G1" fmla="+- -11378813 0 0"/>
              <a:gd name="G2" fmla="+- -159540 0 -11378813"/>
              <a:gd name="G3" fmla="+- 10800 0 0"/>
              <a:gd name="G4" fmla="+- 0 0 -15954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992 0 0"/>
              <a:gd name="G9" fmla="+- 0 0 -11378813"/>
              <a:gd name="G10" fmla="+- 6992 0 2700"/>
              <a:gd name="G11" fmla="cos G10 -159540"/>
              <a:gd name="G12" fmla="sin G10 -159540"/>
              <a:gd name="G13" fmla="cos 13500 -159540"/>
              <a:gd name="G14" fmla="sin 13500 -159540"/>
              <a:gd name="G15" fmla="+- G11 10800 0"/>
              <a:gd name="G16" fmla="+- G12 10800 0"/>
              <a:gd name="G17" fmla="+- G13 10800 0"/>
              <a:gd name="G18" fmla="+- G14 10800 0"/>
              <a:gd name="G19" fmla="*/ 6992 1 2"/>
              <a:gd name="G20" fmla="+- G19 5400 0"/>
              <a:gd name="G21" fmla="cos G20 -159540"/>
              <a:gd name="G22" fmla="sin G20 -159540"/>
              <a:gd name="G23" fmla="+- G21 10800 0"/>
              <a:gd name="G24" fmla="+- G12 G23 G22"/>
              <a:gd name="G25" fmla="+- G22 G23 G11"/>
              <a:gd name="G26" fmla="cos 10800 -159540"/>
              <a:gd name="G27" fmla="sin 10800 -159540"/>
              <a:gd name="G28" fmla="cos 6992 -159540"/>
              <a:gd name="G29" fmla="sin 6992 -15954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378813"/>
              <a:gd name="G36" fmla="sin G34 -11378813"/>
              <a:gd name="G37" fmla="+/ -11378813 -15954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992 G39"/>
              <a:gd name="G43" fmla="sin 699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1171 w 21600"/>
              <a:gd name="T5" fmla="*/ 6 h 21600"/>
              <a:gd name="T6" fmla="*/ 1958 w 21600"/>
              <a:gd name="T7" fmla="*/ 9812 h 21600"/>
              <a:gd name="T8" fmla="*/ 11040 w 21600"/>
              <a:gd name="T9" fmla="*/ 3812 h 21600"/>
              <a:gd name="T10" fmla="*/ 24287 w 21600"/>
              <a:gd name="T11" fmla="*/ 10226 h 21600"/>
              <a:gd name="T12" fmla="*/ 19882 w 21600"/>
              <a:gd name="T13" fmla="*/ 15021 h 21600"/>
              <a:gd name="T14" fmla="*/ 15088 w 21600"/>
              <a:gd name="T15" fmla="*/ 1061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785" y="10503"/>
                </a:moveTo>
                <a:cubicBezTo>
                  <a:pt x="17626" y="6760"/>
                  <a:pt x="14546" y="3808"/>
                  <a:pt x="10800" y="3808"/>
                </a:cubicBezTo>
                <a:cubicBezTo>
                  <a:pt x="7238" y="3807"/>
                  <a:pt x="4246" y="6484"/>
                  <a:pt x="3851" y="10023"/>
                </a:cubicBezTo>
                <a:lnTo>
                  <a:pt x="66" y="9601"/>
                </a:lnTo>
                <a:cubicBezTo>
                  <a:pt x="677" y="4134"/>
                  <a:pt x="5299" y="-1"/>
                  <a:pt x="10800" y="0"/>
                </a:cubicBezTo>
                <a:cubicBezTo>
                  <a:pt x="16586" y="0"/>
                  <a:pt x="21344" y="4560"/>
                  <a:pt x="21590" y="10341"/>
                </a:cubicBezTo>
                <a:lnTo>
                  <a:pt x="24287" y="10226"/>
                </a:lnTo>
                <a:lnTo>
                  <a:pt x="19882" y="15021"/>
                </a:lnTo>
                <a:lnTo>
                  <a:pt x="15088" y="10617"/>
                </a:lnTo>
                <a:lnTo>
                  <a:pt x="17785" y="10503"/>
                </a:lnTo>
                <a:close/>
              </a:path>
            </a:pathLst>
          </a:custGeom>
          <a:solidFill>
            <a:srgbClr val="FFCCFF"/>
          </a:solidFill>
          <a:ln w="38100">
            <a:solidFill>
              <a:srgbClr val="993366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465" name="AutoShape 33"/>
          <p:cNvSpPr>
            <a:spLocks noChangeArrowheads="1"/>
          </p:cNvSpPr>
          <p:nvPr/>
        </p:nvSpPr>
        <p:spPr bwMode="auto">
          <a:xfrm rot="-7721836">
            <a:off x="2543969" y="5838031"/>
            <a:ext cx="1023938" cy="625475"/>
          </a:xfrm>
          <a:custGeom>
            <a:avLst/>
            <a:gdLst>
              <a:gd name="G0" fmla="+- -349199 0 0"/>
              <a:gd name="G1" fmla="+- -11378813 0 0"/>
              <a:gd name="G2" fmla="+- -349199 0 -11378813"/>
              <a:gd name="G3" fmla="+- 10800 0 0"/>
              <a:gd name="G4" fmla="+- 0 0 -34919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173 0 0"/>
              <a:gd name="G9" fmla="+- 0 0 -11378813"/>
              <a:gd name="G10" fmla="+- 8173 0 2700"/>
              <a:gd name="G11" fmla="cos G10 -349199"/>
              <a:gd name="G12" fmla="sin G10 -349199"/>
              <a:gd name="G13" fmla="cos 13500 -349199"/>
              <a:gd name="G14" fmla="sin 13500 -349199"/>
              <a:gd name="G15" fmla="+- G11 10800 0"/>
              <a:gd name="G16" fmla="+- G12 10800 0"/>
              <a:gd name="G17" fmla="+- G13 10800 0"/>
              <a:gd name="G18" fmla="+- G14 10800 0"/>
              <a:gd name="G19" fmla="*/ 8173 1 2"/>
              <a:gd name="G20" fmla="+- G19 5400 0"/>
              <a:gd name="G21" fmla="cos G20 -349199"/>
              <a:gd name="G22" fmla="sin G20 -349199"/>
              <a:gd name="G23" fmla="+- G21 10800 0"/>
              <a:gd name="G24" fmla="+- G12 G23 G22"/>
              <a:gd name="G25" fmla="+- G22 G23 G11"/>
              <a:gd name="G26" fmla="cos 10800 -349199"/>
              <a:gd name="G27" fmla="sin 10800 -349199"/>
              <a:gd name="G28" fmla="cos 8173 -349199"/>
              <a:gd name="G29" fmla="sin 8173 -34919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378813"/>
              <a:gd name="G36" fmla="sin G34 -11378813"/>
              <a:gd name="G37" fmla="+/ -11378813 -34919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173 G39"/>
              <a:gd name="G43" fmla="sin 8173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898 w 21600"/>
              <a:gd name="T5" fmla="*/ 0 h 21600"/>
              <a:gd name="T6" fmla="*/ 1371 w 21600"/>
              <a:gd name="T7" fmla="*/ 9746 h 21600"/>
              <a:gd name="T8" fmla="*/ 10874 w 21600"/>
              <a:gd name="T9" fmla="*/ 2627 h 21600"/>
              <a:gd name="T10" fmla="*/ 24241 w 21600"/>
              <a:gd name="T11" fmla="*/ 9546 h 21600"/>
              <a:gd name="T12" fmla="*/ 20618 w 21600"/>
              <a:gd name="T13" fmla="*/ 13916 h 21600"/>
              <a:gd name="T14" fmla="*/ 16249 w 21600"/>
              <a:gd name="T15" fmla="*/ 1029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937" y="10041"/>
                </a:moveTo>
                <a:cubicBezTo>
                  <a:pt x="18545" y="5839"/>
                  <a:pt x="15019" y="2627"/>
                  <a:pt x="10800" y="2627"/>
                </a:cubicBezTo>
                <a:cubicBezTo>
                  <a:pt x="6637" y="2626"/>
                  <a:pt x="3139" y="5755"/>
                  <a:pt x="2677" y="9892"/>
                </a:cubicBezTo>
                <a:lnTo>
                  <a:pt x="66" y="9601"/>
                </a:lnTo>
                <a:cubicBezTo>
                  <a:pt x="677" y="4134"/>
                  <a:pt x="5299" y="-1"/>
                  <a:pt x="10800" y="0"/>
                </a:cubicBezTo>
                <a:cubicBezTo>
                  <a:pt x="16376" y="0"/>
                  <a:pt x="21035" y="4245"/>
                  <a:pt x="21553" y="9797"/>
                </a:cubicBezTo>
                <a:lnTo>
                  <a:pt x="24241" y="9546"/>
                </a:lnTo>
                <a:lnTo>
                  <a:pt x="20618" y="13916"/>
                </a:lnTo>
                <a:lnTo>
                  <a:pt x="16249" y="10291"/>
                </a:lnTo>
                <a:lnTo>
                  <a:pt x="18937" y="10041"/>
                </a:lnTo>
                <a:close/>
              </a:path>
            </a:pathLst>
          </a:custGeom>
          <a:solidFill>
            <a:srgbClr val="FFCCFF"/>
          </a:solidFill>
          <a:ln w="38100">
            <a:solidFill>
              <a:srgbClr val="993366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466" name="AutoShape 34"/>
          <p:cNvSpPr>
            <a:spLocks noChangeArrowheads="1"/>
          </p:cNvSpPr>
          <p:nvPr/>
        </p:nvSpPr>
        <p:spPr bwMode="auto">
          <a:xfrm rot="-23203707">
            <a:off x="2438400" y="4572000"/>
            <a:ext cx="1095375" cy="642938"/>
          </a:xfrm>
          <a:custGeom>
            <a:avLst/>
            <a:gdLst>
              <a:gd name="G0" fmla="+- -159540 0 0"/>
              <a:gd name="G1" fmla="+- -11378813 0 0"/>
              <a:gd name="G2" fmla="+- -159540 0 -11378813"/>
              <a:gd name="G3" fmla="+- 10800 0 0"/>
              <a:gd name="G4" fmla="+- 0 0 -15954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992 0 0"/>
              <a:gd name="G9" fmla="+- 0 0 -11378813"/>
              <a:gd name="G10" fmla="+- 6992 0 2700"/>
              <a:gd name="G11" fmla="cos G10 -159540"/>
              <a:gd name="G12" fmla="sin G10 -159540"/>
              <a:gd name="G13" fmla="cos 13500 -159540"/>
              <a:gd name="G14" fmla="sin 13500 -159540"/>
              <a:gd name="G15" fmla="+- G11 10800 0"/>
              <a:gd name="G16" fmla="+- G12 10800 0"/>
              <a:gd name="G17" fmla="+- G13 10800 0"/>
              <a:gd name="G18" fmla="+- G14 10800 0"/>
              <a:gd name="G19" fmla="*/ 6992 1 2"/>
              <a:gd name="G20" fmla="+- G19 5400 0"/>
              <a:gd name="G21" fmla="cos G20 -159540"/>
              <a:gd name="G22" fmla="sin G20 -159540"/>
              <a:gd name="G23" fmla="+- G21 10800 0"/>
              <a:gd name="G24" fmla="+- G12 G23 G22"/>
              <a:gd name="G25" fmla="+- G22 G23 G11"/>
              <a:gd name="G26" fmla="cos 10800 -159540"/>
              <a:gd name="G27" fmla="sin 10800 -159540"/>
              <a:gd name="G28" fmla="cos 6992 -159540"/>
              <a:gd name="G29" fmla="sin 6992 -15954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378813"/>
              <a:gd name="G36" fmla="sin G34 -11378813"/>
              <a:gd name="G37" fmla="+/ -11378813 -15954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992 G39"/>
              <a:gd name="G43" fmla="sin 699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1171 w 21600"/>
              <a:gd name="T5" fmla="*/ 6 h 21600"/>
              <a:gd name="T6" fmla="*/ 1958 w 21600"/>
              <a:gd name="T7" fmla="*/ 9812 h 21600"/>
              <a:gd name="T8" fmla="*/ 11040 w 21600"/>
              <a:gd name="T9" fmla="*/ 3812 h 21600"/>
              <a:gd name="T10" fmla="*/ 24287 w 21600"/>
              <a:gd name="T11" fmla="*/ 10226 h 21600"/>
              <a:gd name="T12" fmla="*/ 19882 w 21600"/>
              <a:gd name="T13" fmla="*/ 15021 h 21600"/>
              <a:gd name="T14" fmla="*/ 15088 w 21600"/>
              <a:gd name="T15" fmla="*/ 1061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785" y="10503"/>
                </a:moveTo>
                <a:cubicBezTo>
                  <a:pt x="17626" y="6760"/>
                  <a:pt x="14546" y="3808"/>
                  <a:pt x="10800" y="3808"/>
                </a:cubicBezTo>
                <a:cubicBezTo>
                  <a:pt x="7238" y="3807"/>
                  <a:pt x="4246" y="6484"/>
                  <a:pt x="3851" y="10023"/>
                </a:cubicBezTo>
                <a:lnTo>
                  <a:pt x="66" y="9601"/>
                </a:lnTo>
                <a:cubicBezTo>
                  <a:pt x="677" y="4134"/>
                  <a:pt x="5299" y="-1"/>
                  <a:pt x="10800" y="0"/>
                </a:cubicBezTo>
                <a:cubicBezTo>
                  <a:pt x="16586" y="0"/>
                  <a:pt x="21344" y="4560"/>
                  <a:pt x="21590" y="10341"/>
                </a:cubicBezTo>
                <a:lnTo>
                  <a:pt x="24287" y="10226"/>
                </a:lnTo>
                <a:lnTo>
                  <a:pt x="19882" y="15021"/>
                </a:lnTo>
                <a:lnTo>
                  <a:pt x="15088" y="10617"/>
                </a:lnTo>
                <a:lnTo>
                  <a:pt x="17785" y="10503"/>
                </a:lnTo>
                <a:close/>
              </a:path>
            </a:pathLst>
          </a:custGeom>
          <a:solidFill>
            <a:srgbClr val="FFCCFF"/>
          </a:solidFill>
          <a:ln w="38100">
            <a:solidFill>
              <a:srgbClr val="993366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467" name="Text Box 35"/>
          <p:cNvSpPr txBox="1">
            <a:spLocks noChangeArrowheads="1"/>
          </p:cNvSpPr>
          <p:nvPr/>
        </p:nvSpPr>
        <p:spPr bwMode="auto">
          <a:xfrm>
            <a:off x="6400800" y="2057400"/>
            <a:ext cx="27432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>
                <a:solidFill>
                  <a:srgbClr val="00FF00"/>
                </a:solidFill>
              </a:rPr>
              <a:t>分析</a:t>
            </a:r>
            <a:r>
              <a:rPr lang="en-US" altLang="zh-TW">
                <a:solidFill>
                  <a:srgbClr val="00FF00"/>
                </a:solidFill>
              </a:rPr>
              <a:t>:</a:t>
            </a:r>
          </a:p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00FF00"/>
                </a:solidFill>
              </a:rPr>
              <a:t>1.</a:t>
            </a:r>
            <a:r>
              <a:rPr lang="zh-TW" altLang="en-US">
                <a:solidFill>
                  <a:srgbClr val="00FF00"/>
                </a:solidFill>
              </a:rPr>
              <a:t>企業整體現況分析</a:t>
            </a:r>
          </a:p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00FF00"/>
                </a:solidFill>
              </a:rPr>
              <a:t>2.</a:t>
            </a:r>
            <a:r>
              <a:rPr lang="zh-TW" altLang="en-US">
                <a:solidFill>
                  <a:srgbClr val="00FF00"/>
                </a:solidFill>
              </a:rPr>
              <a:t>各部門</a:t>
            </a:r>
            <a:r>
              <a:rPr lang="en-US" altLang="zh-TW">
                <a:solidFill>
                  <a:srgbClr val="00FF00"/>
                </a:solidFill>
              </a:rPr>
              <a:t>/</a:t>
            </a:r>
            <a:r>
              <a:rPr lang="zh-TW" altLang="en-US">
                <a:solidFill>
                  <a:srgbClr val="00FF00"/>
                </a:solidFill>
              </a:rPr>
              <a:t>事業群現況分析</a:t>
            </a:r>
          </a:p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00FF00"/>
                </a:solidFill>
              </a:rPr>
              <a:t>3.</a:t>
            </a:r>
            <a:r>
              <a:rPr lang="zh-TW" altLang="en-US">
                <a:solidFill>
                  <a:srgbClr val="00FF00"/>
                </a:solidFill>
              </a:rPr>
              <a:t>個人現況分析</a:t>
            </a:r>
          </a:p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00FF00"/>
                </a:solidFill>
              </a:rPr>
              <a:t>4.</a:t>
            </a:r>
            <a:r>
              <a:rPr lang="zh-TW" altLang="en-US">
                <a:solidFill>
                  <a:srgbClr val="00FF00"/>
                </a:solidFill>
              </a:rPr>
              <a:t>行為分析</a:t>
            </a:r>
          </a:p>
          <a:p>
            <a:pPr algn="l">
              <a:spcBef>
                <a:spcPct val="50000"/>
              </a:spcBef>
            </a:pPr>
            <a:r>
              <a:rPr lang="zh-TW" altLang="en-US">
                <a:solidFill>
                  <a:srgbClr val="00FF00"/>
                </a:solidFill>
              </a:rPr>
              <a:t>目的</a:t>
            </a:r>
            <a:r>
              <a:rPr lang="en-US" altLang="zh-TW">
                <a:solidFill>
                  <a:srgbClr val="00FF00"/>
                </a:solidFill>
              </a:rPr>
              <a:t>:</a:t>
            </a:r>
            <a:r>
              <a:rPr lang="zh-TW" altLang="en-US">
                <a:solidFill>
                  <a:srgbClr val="00FF00"/>
                </a:solidFill>
              </a:rPr>
              <a:t>找出標竿對象</a:t>
            </a:r>
            <a:r>
              <a:rPr lang="en-US" altLang="zh-TW">
                <a:solidFill>
                  <a:srgbClr val="00FF00"/>
                </a:solidFill>
              </a:rPr>
              <a:t>,</a:t>
            </a:r>
            <a:r>
              <a:rPr lang="zh-TW" altLang="en-US">
                <a:solidFill>
                  <a:srgbClr val="00FF00"/>
                </a:solidFill>
              </a:rPr>
              <a:t>成功複製標竿人物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A5F4-A9AF-408B-965B-12B97DC91431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LCA(</a:t>
            </a:r>
            <a:r>
              <a:rPr lang="zh-TW" altLang="en-US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領導力</a:t>
            </a:r>
            <a:r>
              <a:rPr lang="en-US" altLang="zh-TW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所涵蓋的構面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2286000" y="2133600"/>
            <a:ext cx="4343400" cy="39624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3429000" y="4114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 flipH="1">
            <a:off x="4495800" y="4114800"/>
            <a:ext cx="10668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3352800" y="4114800"/>
            <a:ext cx="11430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3581400" y="34290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/>
              <a:t>管理職能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2667000" y="53340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/>
              <a:t>競爭力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4800600" y="53340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/>
              <a:t>工作滿意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3886200" y="44196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>
                <a:solidFill>
                  <a:srgbClr val="FF0000"/>
                </a:solidFill>
              </a:rPr>
              <a:t>LCA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DB51-9D93-4C1E-B889-6019EC6C427D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chemeClr val="accent2"/>
                </a:solidFill>
                <a:ea typeface="標楷體" pitchFamily="65" charset="-120"/>
              </a:rPr>
              <a:t>職能發展流程圖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371600" y="1905000"/>
            <a:ext cx="1447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/>
              <a:t>工作分析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276600" y="1905000"/>
            <a:ext cx="2362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/>
              <a:t>組織文化與期望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6019800" y="1905000"/>
            <a:ext cx="2514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/>
              <a:t>營運方向與目標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2971800" y="2743200"/>
            <a:ext cx="2438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latin typeface="標楷體" pitchFamily="65" charset="-120"/>
              </a:rPr>
              <a:t>確立所需職能</a:t>
            </a:r>
            <a:r>
              <a:rPr lang="en-US" altLang="zh-TW">
                <a:latin typeface="標楷體" pitchFamily="65" charset="-120"/>
              </a:rPr>
              <a:t>(K.A.S)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3429000" y="3505200"/>
            <a:ext cx="1981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職能現況分析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2895600" y="4343400"/>
            <a:ext cx="2971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依據結果進行人才發展計畫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2895600" y="5181600"/>
            <a:ext cx="3048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/>
              <a:t>設計學程活動與進行方式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3429000" y="6096000"/>
            <a:ext cx="1828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檢核實施成果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2209800" y="2362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42672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4572000" y="2362200"/>
            <a:ext cx="2514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>
            <a:off x="4267200" y="3124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>
            <a:off x="4267200" y="3886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4267200" y="4724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4267200" y="5562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55" name="Line 19"/>
          <p:cNvSpPr>
            <a:spLocks noChangeShapeType="1"/>
          </p:cNvSpPr>
          <p:nvPr/>
        </p:nvSpPr>
        <p:spPr bwMode="auto">
          <a:xfrm>
            <a:off x="2133600" y="23622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>
            <a:off x="2133600" y="6324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57" name="Line 21"/>
          <p:cNvSpPr>
            <a:spLocks noChangeShapeType="1"/>
          </p:cNvSpPr>
          <p:nvPr/>
        </p:nvSpPr>
        <p:spPr bwMode="auto">
          <a:xfrm flipH="1">
            <a:off x="21336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58" name="Line 22"/>
          <p:cNvSpPr>
            <a:spLocks noChangeShapeType="1"/>
          </p:cNvSpPr>
          <p:nvPr/>
        </p:nvSpPr>
        <p:spPr bwMode="auto">
          <a:xfrm flipH="1">
            <a:off x="21336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59" name="Line 23"/>
          <p:cNvSpPr>
            <a:spLocks noChangeShapeType="1"/>
          </p:cNvSpPr>
          <p:nvPr/>
        </p:nvSpPr>
        <p:spPr bwMode="auto">
          <a:xfrm flipH="1">
            <a:off x="2133600" y="3733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 flipH="1">
            <a:off x="2133600" y="2895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7050-5E5D-43DC-A9E3-084C091C7281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績效潛力矩陣</a:t>
            </a:r>
            <a:r>
              <a:rPr lang="en-US" altLang="zh-TW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定義人才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  <p:graphicFrame>
        <p:nvGraphicFramePr>
          <p:cNvPr id="19482" name="Group 26"/>
          <p:cNvGraphicFramePr>
            <a:graphicFrameLocks noGrp="1"/>
          </p:cNvGraphicFramePr>
          <p:nvPr/>
        </p:nvGraphicFramePr>
        <p:xfrm>
          <a:off x="1600200" y="1981200"/>
          <a:ext cx="5943600" cy="3657600"/>
        </p:xfrm>
        <a:graphic>
          <a:graphicData uri="http://schemas.openxmlformats.org/drawingml/2006/table">
            <a:tbl>
              <a:tblPr/>
              <a:tblGrid>
                <a:gridCol w="1981200"/>
                <a:gridCol w="1981200"/>
                <a:gridCol w="1981200"/>
              </a:tblGrid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 </a:t>
                      </a: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高績效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 </a:t>
                      </a: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極具潛力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9 </a:t>
                      </a: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高潛力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 </a:t>
                      </a: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績效佳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績效佳</a:t>
                      </a: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,</a:t>
                      </a: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具備一些潛力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8 </a:t>
                      </a: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有潛力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 </a:t>
                      </a: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有待改進</a:t>
                      </a: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不適任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 </a:t>
                      </a: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需要再進步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 </a:t>
                      </a: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新人</a:t>
                      </a: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未達成績效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4191000" y="59436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FF0000"/>
                </a:solidFill>
              </a:rPr>
              <a:t>潛力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974725" y="3352800"/>
            <a:ext cx="5492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FF0000"/>
                </a:solidFill>
              </a:rPr>
              <a:t>績效</a:t>
            </a:r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>
            <a:off x="5029200" y="6172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 flipH="1">
            <a:off x="2362200" y="6172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>
            <a:off x="1219200" y="4191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9488" name="Line 32"/>
          <p:cNvSpPr>
            <a:spLocks noChangeShapeType="1"/>
          </p:cNvSpPr>
          <p:nvPr/>
        </p:nvSpPr>
        <p:spPr bwMode="auto">
          <a:xfrm flipV="1">
            <a:off x="1219200" y="2590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7086600" y="5943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00FF00"/>
                </a:solidFill>
              </a:rPr>
              <a:t>高</a:t>
            </a: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990600" y="5257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00FF00"/>
                </a:solidFill>
              </a:rPr>
              <a:t>低</a:t>
            </a:r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990600" y="2057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00FF00"/>
                </a:solidFill>
              </a:rPr>
              <a:t>高</a:t>
            </a:r>
          </a:p>
        </p:txBody>
      </p:sp>
      <p:sp>
        <p:nvSpPr>
          <p:cNvPr id="19492" name="Text Box 36"/>
          <p:cNvSpPr txBox="1">
            <a:spLocks noChangeArrowheads="1"/>
          </p:cNvSpPr>
          <p:nvPr/>
        </p:nvSpPr>
        <p:spPr bwMode="auto">
          <a:xfrm>
            <a:off x="1828800" y="5943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00FF00"/>
                </a:solidFill>
              </a:rPr>
              <a:t>低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12DD2-C8F4-4995-9AB3-E937C786AE5E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21542" name="AutoShape 38"/>
          <p:cNvSpPr>
            <a:spLocks noChangeArrowheads="1"/>
          </p:cNvSpPr>
          <p:nvPr/>
        </p:nvSpPr>
        <p:spPr bwMode="auto">
          <a:xfrm>
            <a:off x="1981200" y="4648200"/>
            <a:ext cx="838200" cy="6858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43" name="AutoShape 39"/>
          <p:cNvSpPr>
            <a:spLocks noChangeArrowheads="1"/>
          </p:cNvSpPr>
          <p:nvPr/>
        </p:nvSpPr>
        <p:spPr bwMode="auto">
          <a:xfrm>
            <a:off x="1905000" y="2286000"/>
            <a:ext cx="838200" cy="6858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41" name="AutoShape 37"/>
          <p:cNvSpPr>
            <a:spLocks noChangeArrowheads="1"/>
          </p:cNvSpPr>
          <p:nvPr/>
        </p:nvSpPr>
        <p:spPr bwMode="auto">
          <a:xfrm>
            <a:off x="3733800" y="3200400"/>
            <a:ext cx="838200" cy="6858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39" name="AutoShape 35"/>
          <p:cNvSpPr>
            <a:spLocks noChangeArrowheads="1"/>
          </p:cNvSpPr>
          <p:nvPr/>
        </p:nvSpPr>
        <p:spPr bwMode="auto">
          <a:xfrm>
            <a:off x="6096000" y="2362200"/>
            <a:ext cx="838200" cy="6858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跟組織競爭力連結</a:t>
            </a:r>
            <a:br>
              <a:rPr lang="zh-TW" altLang="en-US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各</a:t>
            </a:r>
            <a:r>
              <a:rPr lang="en-US" altLang="zh-TW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BG</a:t>
            </a:r>
            <a:r>
              <a:rPr lang="zh-TW" altLang="en-US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績效指標與競爭力九宮格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  <p:graphicFrame>
        <p:nvGraphicFramePr>
          <p:cNvPr id="21508" name="Group 4"/>
          <p:cNvGraphicFramePr>
            <a:graphicFrameLocks noGrp="1"/>
          </p:cNvGraphicFramePr>
          <p:nvPr/>
        </p:nvGraphicFramePr>
        <p:xfrm>
          <a:off x="1600200" y="1981200"/>
          <a:ext cx="5943600" cy="3657600"/>
        </p:xfrm>
        <a:graphic>
          <a:graphicData uri="http://schemas.openxmlformats.org/drawingml/2006/table">
            <a:tbl>
              <a:tblPr/>
              <a:tblGrid>
                <a:gridCol w="1981200"/>
                <a:gridCol w="1981200"/>
                <a:gridCol w="1981200"/>
              </a:tblGrid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 D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 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3810000" y="5943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FF0000"/>
                </a:solidFill>
              </a:rPr>
              <a:t>組織競爭力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974725" y="3352800"/>
            <a:ext cx="5492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FF0000"/>
                </a:solidFill>
              </a:rPr>
              <a:t>績效指標</a:t>
            </a:r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5410200" y="6172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H="1">
            <a:off x="1905000" y="6172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 flipV="1">
            <a:off x="1219200" y="2590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7239000" y="5943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00FF00"/>
                </a:solidFill>
              </a:rPr>
              <a:t>高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990600" y="5257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00FF00"/>
                </a:solidFill>
              </a:rPr>
              <a:t>低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990600" y="2057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00FF00"/>
                </a:solidFill>
              </a:rPr>
              <a:t>高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1447800" y="5943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00FF00"/>
                </a:solidFill>
              </a:rPr>
              <a:t>低</a:t>
            </a:r>
          </a:p>
        </p:txBody>
      </p:sp>
      <p:sp>
        <p:nvSpPr>
          <p:cNvPr id="21538" name="Line 34"/>
          <p:cNvSpPr>
            <a:spLocks noChangeShapeType="1"/>
          </p:cNvSpPr>
          <p:nvPr/>
        </p:nvSpPr>
        <p:spPr bwMode="auto">
          <a:xfrm>
            <a:off x="1219200" y="4800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1F28-097A-4320-9C46-552489383451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那個</a:t>
            </a:r>
            <a:r>
              <a:rPr lang="en-US" altLang="zh-TW" sz="3600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BG</a:t>
            </a:r>
            <a:r>
              <a:rPr lang="zh-TW" altLang="en-US" sz="3600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有問題</a:t>
            </a:r>
            <a:r>
              <a:rPr lang="en-US" altLang="zh-TW" sz="3600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3600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人才競爭力的策略思考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  <p:graphicFrame>
        <p:nvGraphicFramePr>
          <p:cNvPr id="25604" name="Group 4"/>
          <p:cNvGraphicFramePr>
            <a:graphicFrameLocks noGrp="1"/>
          </p:cNvGraphicFramePr>
          <p:nvPr/>
        </p:nvGraphicFramePr>
        <p:xfrm>
          <a:off x="1600200" y="1981200"/>
          <a:ext cx="5943600" cy="3657600"/>
        </p:xfrm>
        <a:graphic>
          <a:graphicData uri="http://schemas.openxmlformats.org/drawingml/2006/table">
            <a:tbl>
              <a:tblPr/>
              <a:tblGrid>
                <a:gridCol w="1981200"/>
                <a:gridCol w="1981200"/>
                <a:gridCol w="1981200"/>
              </a:tblGrid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張</a:t>
                      </a: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陳</a:t>
                      </a: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孫</a:t>
                      </a: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趙</a:t>
                      </a: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XX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4191000" y="59436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FF0000"/>
                </a:solidFill>
              </a:rPr>
              <a:t>管理職能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974725" y="3352800"/>
            <a:ext cx="5492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FF0000"/>
                </a:solidFill>
              </a:rPr>
              <a:t>績效指標</a:t>
            </a: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 flipH="1">
            <a:off x="2362200" y="6172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flipV="1">
            <a:off x="1219200" y="2590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7086600" y="5943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00FF00"/>
                </a:solidFill>
              </a:rPr>
              <a:t>高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990600" y="5257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00FF00"/>
                </a:solidFill>
              </a:rPr>
              <a:t>低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990600" y="2057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00FF00"/>
                </a:solidFill>
              </a:rPr>
              <a:t>高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1828800" y="5943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00FF00"/>
                </a:solidFill>
              </a:rPr>
              <a:t>低</a:t>
            </a:r>
          </a:p>
        </p:txBody>
      </p:sp>
      <p:sp>
        <p:nvSpPr>
          <p:cNvPr id="25633" name="Line 33"/>
          <p:cNvSpPr>
            <a:spLocks noChangeShapeType="1"/>
          </p:cNvSpPr>
          <p:nvPr/>
        </p:nvSpPr>
        <p:spPr bwMode="auto">
          <a:xfrm>
            <a:off x="5638800" y="6172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>
            <a:off x="1219200" y="4724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產業人才需求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及人才核心競爭力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800" dirty="0" smtClean="0">
                <a:hlinkClick r:id="rId2" action="ppaction://hlinkfile"/>
              </a:rPr>
              <a:t>人才大未來： </a:t>
            </a:r>
          </a:p>
          <a:p>
            <a:r>
              <a:rPr lang="zh-TW" altLang="en-US" sz="2800" dirty="0" smtClean="0">
                <a:hlinkClick r:id="rId2" action="ppaction://hlinkfile"/>
              </a:rPr>
              <a:t>未來十年產業創新人才與技能發展策略 </a:t>
            </a:r>
            <a:endParaRPr lang="zh-TW" altLang="en-US" sz="2800" dirty="0" smtClean="0"/>
          </a:p>
          <a:p>
            <a:r>
              <a:rPr lang="zh-TW" altLang="en-US" sz="2800" dirty="0" smtClean="0"/>
              <a:t>影響人才與技能發展之重大趨勢 </a:t>
            </a:r>
          </a:p>
          <a:p>
            <a:r>
              <a:rPr lang="zh-TW" altLang="en-US" sz="2800" dirty="0" smtClean="0"/>
              <a:t>台灣產業人才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技能缺口 </a:t>
            </a:r>
          </a:p>
          <a:p>
            <a:r>
              <a:rPr lang="zh-TW" altLang="en-US" sz="2800" dirty="0" smtClean="0"/>
              <a:t>國際標竿：人才議題與策略 </a:t>
            </a:r>
          </a:p>
          <a:p>
            <a:r>
              <a:rPr lang="zh-TW" altLang="en-US" sz="2800" dirty="0" smtClean="0"/>
              <a:t>結論：未來創新人才發展策略 </a:t>
            </a:r>
            <a:endParaRPr lang="en-US" altLang="zh-TW" sz="2800" dirty="0" smtClean="0"/>
          </a:p>
          <a:p>
            <a:r>
              <a:rPr lang="zh-TW" altLang="en-US" sz="2800" dirty="0" smtClean="0"/>
              <a:t>人才核心競爭力</a:t>
            </a:r>
            <a:endParaRPr lang="en-US" altLang="zh-TW" sz="2800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CA4A1-EEE3-46C4-A70C-3AC4F548CF1C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萃取成功者</a:t>
            </a:r>
            <a:r>
              <a:rPr lang="en-US" altLang="zh-TW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DNA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90600" y="23622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/>
              <a:t>1.</a:t>
            </a:r>
            <a:r>
              <a:rPr lang="zh-TW" altLang="en-US" sz="2400"/>
              <a:t>找出高分組與低分組族群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295400" y="3505200"/>
            <a:ext cx="3429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/>
              <a:t>2.</a:t>
            </a:r>
            <a:r>
              <a:rPr lang="zh-TW" altLang="en-US" sz="2400"/>
              <a:t>掌握高分組關鍵行為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295400" y="4724400"/>
            <a:ext cx="3429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/>
              <a:t>3.</a:t>
            </a:r>
            <a:r>
              <a:rPr lang="zh-TW" altLang="en-US" sz="2400"/>
              <a:t>設計學程與學習活動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828800" y="5943600"/>
            <a:ext cx="2362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/>
              <a:t>4.</a:t>
            </a:r>
            <a:r>
              <a:rPr lang="zh-TW" altLang="en-US" sz="2400"/>
              <a:t>複製標竿人物</a:t>
            </a:r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2590800" y="2895600"/>
            <a:ext cx="533400" cy="609600"/>
          </a:xfrm>
          <a:prstGeom prst="downArrow">
            <a:avLst>
              <a:gd name="adj1" fmla="val 50000"/>
              <a:gd name="adj2" fmla="val 285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2590800" y="5257800"/>
            <a:ext cx="533400" cy="609600"/>
          </a:xfrm>
          <a:prstGeom prst="downArrow">
            <a:avLst>
              <a:gd name="adj1" fmla="val 50000"/>
              <a:gd name="adj2" fmla="val 285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2590800" y="4038600"/>
            <a:ext cx="533400" cy="609600"/>
          </a:xfrm>
          <a:prstGeom prst="downArrow">
            <a:avLst>
              <a:gd name="adj1" fmla="val 50000"/>
              <a:gd name="adj2" fmla="val 285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>
            <a:off x="5486400" y="2362200"/>
            <a:ext cx="3276600" cy="4038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6019800" y="5715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6324600" y="5029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6400800" y="4419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6553200" y="3810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6400800" y="57912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知識</a:t>
            </a:r>
            <a:r>
              <a:rPr lang="zh-TW" altLang="en-US">
                <a:solidFill>
                  <a:srgbClr val="FF0000"/>
                </a:solidFill>
              </a:rPr>
              <a:t>傳遞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6400800" y="5181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知識</a:t>
            </a:r>
            <a:r>
              <a:rPr lang="zh-TW" altLang="en-US">
                <a:solidFill>
                  <a:srgbClr val="FF0000"/>
                </a:solidFill>
              </a:rPr>
              <a:t>分享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6400800" y="4572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知識</a:t>
            </a:r>
            <a:r>
              <a:rPr lang="zh-TW" altLang="en-US">
                <a:solidFill>
                  <a:srgbClr val="FF0000"/>
                </a:solidFill>
              </a:rPr>
              <a:t>創造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6400800" y="39624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知識</a:t>
            </a:r>
            <a:r>
              <a:rPr lang="zh-TW" altLang="en-US">
                <a:solidFill>
                  <a:srgbClr val="FF0000"/>
                </a:solidFill>
              </a:rPr>
              <a:t>累積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6400800" y="33528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知識</a:t>
            </a:r>
            <a:r>
              <a:rPr lang="zh-TW" altLang="en-US">
                <a:solidFill>
                  <a:srgbClr val="FF0000"/>
                </a:solidFill>
              </a:rPr>
              <a:t>應用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8241-7AF5-4944-AF69-0DBAA5CB4E4D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chemeClr val="accent2"/>
                </a:solidFill>
                <a:ea typeface="標楷體" pitchFamily="65" charset="-120"/>
              </a:rPr>
              <a:t>結語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="1">
                <a:latin typeface="標楷體" pitchFamily="65" charset="-120"/>
                <a:ea typeface="標楷體" pitchFamily="65" charset="-120"/>
              </a:rPr>
              <a:t>讓職能管理與營運績效連動</a:t>
            </a:r>
          </a:p>
          <a:p>
            <a:r>
              <a:rPr lang="zh-TW" altLang="en-US" b="1">
                <a:latin typeface="標楷體" pitchFamily="65" charset="-120"/>
                <a:ea typeface="標楷體" pitchFamily="65" charset="-120"/>
              </a:rPr>
              <a:t>人力資源發展有策略</a:t>
            </a:r>
            <a:r>
              <a:rPr lang="en-US" altLang="zh-TW" b="1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有方法</a:t>
            </a:r>
          </a:p>
          <a:p>
            <a:r>
              <a:rPr lang="zh-TW" altLang="en-US" b="1">
                <a:latin typeface="標楷體" pitchFamily="65" charset="-120"/>
                <a:ea typeface="標楷體" pitchFamily="65" charset="-120"/>
              </a:rPr>
              <a:t>人力資源素質的重要性</a:t>
            </a:r>
            <a:r>
              <a:rPr lang="en-US" altLang="zh-TW" b="1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對企業競爭的貢獻</a:t>
            </a:r>
          </a:p>
          <a:p>
            <a:r>
              <a:rPr lang="zh-TW" altLang="en-US" b="1">
                <a:latin typeface="標楷體" pitchFamily="65" charset="-120"/>
                <a:ea typeface="標楷體" pitchFamily="65" charset="-120"/>
              </a:rPr>
              <a:t>集中資源</a:t>
            </a:r>
            <a:r>
              <a:rPr lang="en-US" altLang="zh-TW" b="1">
                <a:latin typeface="新細明體" pitchFamily="18" charset="-120"/>
              </a:rPr>
              <a:t>,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重點培育關鍵人才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6A61-17DD-4E2F-8FAA-309BEE5AD5A0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chemeClr val="accent2"/>
                </a:solidFill>
                <a:ea typeface="標楷體" pitchFamily="65" charset="-120"/>
              </a:rPr>
              <a:t>參考資料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800">
                <a:latin typeface="標楷體" pitchFamily="65" charset="-120"/>
                <a:ea typeface="標楷體" pitchFamily="65" charset="-120"/>
              </a:rPr>
              <a:t>許慈倩</a:t>
            </a:r>
            <a:r>
              <a:rPr lang="en-US" altLang="zh-TW" sz="1800">
                <a:latin typeface="標楷體" pitchFamily="65" charset="-120"/>
                <a:ea typeface="標楷體" pitchFamily="65" charset="-120"/>
              </a:rPr>
              <a:t>(2007),</a:t>
            </a:r>
            <a:r>
              <a:rPr lang="zh-TW" altLang="en-US" sz="1800">
                <a:latin typeface="標楷體" pitchFamily="65" charset="-120"/>
                <a:ea typeface="標楷體" pitchFamily="65" charset="-120"/>
              </a:rPr>
              <a:t>人才資本</a:t>
            </a:r>
            <a:r>
              <a:rPr lang="en-US" altLang="zh-TW" sz="180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1800">
                <a:latin typeface="標楷體" pitchFamily="65" charset="-120"/>
                <a:ea typeface="標楷體" pitchFamily="65" charset="-120"/>
              </a:rPr>
              <a:t>工研院產業學院</a:t>
            </a:r>
          </a:p>
          <a:p>
            <a:r>
              <a:rPr lang="zh-TW" altLang="en-US" sz="1800">
                <a:latin typeface="標楷體" pitchFamily="65" charset="-120"/>
                <a:ea typeface="標楷體" pitchFamily="65" charset="-120"/>
              </a:rPr>
              <a:t>錢慧如</a:t>
            </a:r>
            <a:r>
              <a:rPr lang="en-US" altLang="zh-TW" sz="1800">
                <a:latin typeface="標楷體" pitchFamily="65" charset="-120"/>
                <a:ea typeface="標楷體" pitchFamily="65" charset="-120"/>
              </a:rPr>
              <a:t>(2008),</a:t>
            </a:r>
            <a:r>
              <a:rPr lang="zh-TW" altLang="en-US" sz="1800">
                <a:latin typeface="標楷體" pitchFamily="65" charset="-120"/>
                <a:ea typeface="標楷體" pitchFamily="65" charset="-120"/>
              </a:rPr>
              <a:t>人力資源發展與策略研討會</a:t>
            </a:r>
            <a:r>
              <a:rPr lang="en-US" altLang="zh-TW" sz="180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1800">
                <a:latin typeface="標楷體" pitchFamily="65" charset="-120"/>
                <a:ea typeface="標楷體" pitchFamily="65" charset="-120"/>
              </a:rPr>
              <a:t>南台科技大學技職教育與人力資源發展研究所</a:t>
            </a:r>
          </a:p>
          <a:p>
            <a:r>
              <a:rPr lang="zh-TW" altLang="en-US" sz="1800">
                <a:latin typeface="標楷體" pitchFamily="65" charset="-120"/>
                <a:ea typeface="標楷體" pitchFamily="65" charset="-120"/>
              </a:rPr>
              <a:t>林益永</a:t>
            </a:r>
            <a:r>
              <a:rPr lang="en-US" altLang="zh-TW" sz="1800">
                <a:latin typeface="標楷體" pitchFamily="65" charset="-120"/>
                <a:ea typeface="標楷體" pitchFamily="65" charset="-120"/>
              </a:rPr>
              <a:t>(2007),</a:t>
            </a:r>
            <a:r>
              <a:rPr lang="zh-TW" altLang="en-US" sz="1800">
                <a:latin typeface="標楷體" pitchFamily="65" charset="-120"/>
                <a:ea typeface="標楷體" pitchFamily="65" charset="-120"/>
              </a:rPr>
              <a:t>職能分析</a:t>
            </a:r>
            <a:r>
              <a:rPr lang="en-US" altLang="zh-TW" sz="180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1800">
                <a:latin typeface="標楷體" pitchFamily="65" charset="-120"/>
                <a:ea typeface="標楷體" pitchFamily="65" charset="-120"/>
              </a:rPr>
              <a:t>行政院勞工委員會職業訓練局</a:t>
            </a:r>
          </a:p>
          <a:p>
            <a:r>
              <a:rPr lang="zh-TW" altLang="en-US" sz="1800">
                <a:latin typeface="標楷體" pitchFamily="65" charset="-120"/>
                <a:ea typeface="標楷體" pitchFamily="65" charset="-120"/>
              </a:rPr>
              <a:t>黃良志</a:t>
            </a:r>
            <a:r>
              <a:rPr lang="en-US" altLang="zh-TW" sz="1800">
                <a:latin typeface="標楷體" pitchFamily="65" charset="-120"/>
                <a:ea typeface="標楷體" pitchFamily="65" charset="-120"/>
              </a:rPr>
              <a:t>(2008),</a:t>
            </a:r>
            <a:r>
              <a:rPr lang="zh-TW" altLang="en-US" sz="1800">
                <a:latin typeface="標楷體" pitchFamily="65" charset="-120"/>
                <a:ea typeface="標楷體" pitchFamily="65" charset="-120"/>
              </a:rPr>
              <a:t>職能發展與訓練策略</a:t>
            </a:r>
            <a:r>
              <a:rPr lang="en-US" altLang="zh-TW" sz="180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1800">
                <a:latin typeface="標楷體" pitchFamily="65" charset="-120"/>
                <a:ea typeface="標楷體" pitchFamily="65" charset="-120"/>
              </a:rPr>
              <a:t>行政院勞工委員會職業訓練局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AE2D-84F2-4D14-A0F2-A83FFACA4818}" type="slidenum">
              <a:rPr lang="en-US" altLang="zh-TW"/>
              <a:pPr/>
              <a:t>23</a:t>
            </a:fld>
            <a:endParaRPr lang="en-US" altLang="zh-TW"/>
          </a:p>
        </p:txBody>
      </p:sp>
      <p:pic>
        <p:nvPicPr>
          <p:cNvPr id="43012" name="Picture 4" descr="C:\Program Files\Common Files\Microsoft Shared\Clipart\cagcat50\BD04972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685800"/>
            <a:ext cx="7086600" cy="5313363"/>
          </a:xfrm>
          <a:prstGeom prst="rect">
            <a:avLst/>
          </a:prstGeom>
          <a:noFill/>
        </p:spPr>
      </p:pic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zh-TW" altLang="en-US" sz="5400" b="1">
                <a:solidFill>
                  <a:schemeClr val="accent2"/>
                </a:solidFill>
                <a:ea typeface="標楷體" pitchFamily="65" charset="-120"/>
              </a:rPr>
              <a:t>謝謝大家的聆聽</a:t>
            </a:r>
          </a:p>
          <a:p>
            <a:pPr algn="ctr"/>
            <a:endParaRPr lang="zh-TW" altLang="en-US" sz="5400" b="1">
              <a:solidFill>
                <a:schemeClr val="accent2"/>
              </a:solidFill>
              <a:ea typeface="標楷體" pitchFamily="65" charset="-120"/>
            </a:endParaRPr>
          </a:p>
          <a:p>
            <a:pPr algn="ctr">
              <a:buFontTx/>
              <a:buNone/>
            </a:pPr>
            <a:r>
              <a:rPr lang="zh-TW" altLang="en-US" sz="5400" b="1">
                <a:solidFill>
                  <a:srgbClr val="00FF00"/>
                </a:solidFill>
                <a:ea typeface="標楷體" pitchFamily="65" charset="-120"/>
              </a:rPr>
              <a:t>祝大家幸福快樂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00FBD-1502-4490-AFF8-E493453FA9AA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Q1:</a:t>
            </a:r>
            <a:r>
              <a:rPr lang="zh-TW" altLang="en-US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企業在「人才發展」</a:t>
            </a:r>
            <a:br>
              <a:rPr lang="zh-TW" altLang="en-US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所面臨的問題？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哪些人是</a:t>
            </a:r>
            <a:r>
              <a:rPr lang="zh-TW" altLang="en-US" sz="3600" b="1" dirty="0">
                <a:latin typeface="Times New Roman"/>
                <a:ea typeface="標楷體" pitchFamily="65" charset="-120"/>
              </a:rPr>
              <a:t>“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人才</a:t>
            </a:r>
            <a:r>
              <a:rPr lang="zh-TW" altLang="en-US" sz="3600" b="1" dirty="0">
                <a:latin typeface="Times New Roman"/>
                <a:ea typeface="標楷體" pitchFamily="65" charset="-120"/>
              </a:rPr>
              <a:t>”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 ？</a:t>
            </a:r>
          </a:p>
          <a:p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人才有那些 </a:t>
            </a:r>
            <a:r>
              <a:rPr lang="zh-TW" altLang="en-US" sz="3600" b="1" dirty="0">
                <a:latin typeface="Times New Roman"/>
                <a:ea typeface="標楷體" pitchFamily="65" charset="-120"/>
              </a:rPr>
              <a:t>“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成功基因</a:t>
            </a:r>
            <a:r>
              <a:rPr lang="zh-TW" altLang="en-US" sz="3600" b="1" dirty="0">
                <a:latin typeface="Times New Roman"/>
                <a:ea typeface="標楷體" pitchFamily="65" charset="-120"/>
              </a:rPr>
              <a:t>”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 ？ </a:t>
            </a:r>
          </a:p>
          <a:p>
            <a:r>
              <a:rPr lang="en-US" altLang="zh-TW" sz="3600" b="1" dirty="0">
                <a:latin typeface="標楷體" pitchFamily="65" charset="-120"/>
                <a:ea typeface="標楷體" pitchFamily="65" charset="-120"/>
              </a:rPr>
              <a:t>DNA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如何複製？ </a:t>
            </a: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617-4D41-45C7-B6E4-F9A8F4BFD94E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chemeClr val="accent2"/>
                </a:solidFill>
                <a:ea typeface="標楷體" pitchFamily="65" charset="-120"/>
              </a:rPr>
              <a:t>課程目標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u="sng" dirty="0">
                <a:ea typeface="標楷體" pitchFamily="65" charset="-120"/>
              </a:rPr>
              <a:t>瞭解</a:t>
            </a:r>
            <a:r>
              <a:rPr lang="zh-TW" altLang="en-US" sz="4000" b="1" dirty="0">
                <a:ea typeface="標楷體" pitchFamily="65" charset="-120"/>
              </a:rPr>
              <a:t>職能定義</a:t>
            </a:r>
          </a:p>
          <a:p>
            <a:r>
              <a:rPr lang="zh-TW" altLang="en-US" sz="4000" b="1" u="sng" dirty="0">
                <a:ea typeface="標楷體" pitchFamily="65" charset="-120"/>
              </a:rPr>
              <a:t>瞭解</a:t>
            </a:r>
            <a:r>
              <a:rPr lang="zh-TW" altLang="en-US" sz="4000" b="1" dirty="0">
                <a:ea typeface="標楷體" pitchFamily="65" charset="-120"/>
              </a:rPr>
              <a:t>組織策略與職能的關係</a:t>
            </a:r>
          </a:p>
          <a:p>
            <a:r>
              <a:rPr lang="zh-TW" altLang="en-US" sz="4000" b="1" u="sng" dirty="0">
                <a:ea typeface="標楷體" pitchFamily="65" charset="-120"/>
              </a:rPr>
              <a:t>瞭解</a:t>
            </a:r>
            <a:r>
              <a:rPr lang="zh-TW" altLang="en-US" sz="4000" b="1" dirty="0">
                <a:ea typeface="標楷體" pitchFamily="65" charset="-120"/>
              </a:rPr>
              <a:t>職能與績效關係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B52E-7A79-4299-97C4-CAEF7CAAF32D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chemeClr val="accent2"/>
                </a:solidFill>
                <a:ea typeface="標楷體" pitchFamily="65" charset="-120"/>
              </a:rPr>
              <a:t>職能</a:t>
            </a:r>
            <a:r>
              <a:rPr lang="en-US" altLang="zh-TW">
                <a:solidFill>
                  <a:schemeClr val="accent2"/>
                </a:solidFill>
                <a:ea typeface="標楷體" pitchFamily="65" charset="-120"/>
              </a:rPr>
              <a:t>(Competency)</a:t>
            </a:r>
            <a:r>
              <a:rPr lang="zh-TW" altLang="en-US">
                <a:solidFill>
                  <a:schemeClr val="accent2"/>
                </a:solidFill>
                <a:ea typeface="標楷體" pitchFamily="65" charset="-120"/>
              </a:rPr>
              <a:t>的應用領域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1981200" y="5257800"/>
            <a:ext cx="2590800" cy="7620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362200" y="5410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/>
              <a:t>Competency</a:t>
            </a: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457200" y="3048000"/>
            <a:ext cx="1295400" cy="1219200"/>
          </a:xfrm>
          <a:prstGeom prst="flowChartConnector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2514600" y="3048000"/>
            <a:ext cx="1295400" cy="1219200"/>
          </a:xfrm>
          <a:prstGeom prst="flowChartConnector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4572000" y="3048000"/>
            <a:ext cx="1295400" cy="1219200"/>
          </a:xfrm>
          <a:prstGeom prst="flowChartConnector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6553200" y="2057400"/>
            <a:ext cx="1752600" cy="609600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30" name="AutoShape 10"/>
          <p:cNvSpPr>
            <a:spLocks noChangeArrowheads="1"/>
          </p:cNvSpPr>
          <p:nvPr/>
        </p:nvSpPr>
        <p:spPr bwMode="auto">
          <a:xfrm>
            <a:off x="6553200" y="3276600"/>
            <a:ext cx="1752600" cy="609600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6553200" y="4419600"/>
            <a:ext cx="1752600" cy="609600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6858000" y="22098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升遷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6629400" y="3352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薪資或報酬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6629400" y="4495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配置</a:t>
            </a:r>
            <a:r>
              <a:rPr lang="en-US" altLang="zh-TW"/>
              <a:t>-</a:t>
            </a:r>
            <a:r>
              <a:rPr lang="zh-TW" altLang="en-US"/>
              <a:t>異動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685800" y="3276600"/>
            <a:ext cx="914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招募</a:t>
            </a:r>
          </a:p>
          <a:p>
            <a:pPr>
              <a:spcBef>
                <a:spcPct val="50000"/>
              </a:spcBef>
            </a:pPr>
            <a:r>
              <a:rPr lang="zh-TW" altLang="en-US"/>
              <a:t>遴選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2590800" y="327660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教育訓練能力開發</a:t>
            </a: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4724400" y="3276600"/>
            <a:ext cx="10668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人事</a:t>
            </a:r>
          </a:p>
          <a:p>
            <a:pPr>
              <a:spcBef>
                <a:spcPct val="50000"/>
              </a:spcBef>
            </a:pPr>
            <a:r>
              <a:rPr lang="zh-TW" altLang="en-US"/>
              <a:t>評價</a:t>
            </a: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 flipV="1">
            <a:off x="1524000" y="4191000"/>
            <a:ext cx="1600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 flipV="1">
            <a:off x="3124200" y="4267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 flipV="1">
            <a:off x="3124200" y="4191000"/>
            <a:ext cx="1828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>
            <a:off x="1752600" y="3581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3810000" y="3581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 flipV="1">
            <a:off x="5867400" y="2438400"/>
            <a:ext cx="685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5867400" y="3581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>
            <a:off x="5867400" y="3581400"/>
            <a:ext cx="685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F10-3817-4E73-8AE3-8F95D5D113CF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2286000" y="2362200"/>
            <a:ext cx="4495800" cy="4038600"/>
          </a:xfrm>
          <a:prstGeom prst="flowChartConnector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chemeClr val="accent2"/>
                </a:solidFill>
                <a:ea typeface="標楷體" pitchFamily="65" charset="-120"/>
              </a:rPr>
              <a:t>選擇人才應觀察的三個構面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3276600" y="2590800"/>
            <a:ext cx="2667000" cy="2895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810000" y="3886200"/>
            <a:ext cx="1524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solidFill>
                  <a:srgbClr val="FF0000"/>
                </a:solidFill>
              </a:rPr>
              <a:t>(</a:t>
            </a:r>
            <a:r>
              <a:rPr lang="zh-TW" altLang="en-US" sz="2400">
                <a:solidFill>
                  <a:srgbClr val="FF0000"/>
                </a:solidFill>
              </a:rPr>
              <a:t>候選人</a:t>
            </a:r>
            <a:r>
              <a:rPr lang="en-US" altLang="zh-TW" sz="2400">
                <a:solidFill>
                  <a:srgbClr val="FF0000"/>
                </a:solidFill>
              </a:rPr>
              <a:t>P)</a:t>
            </a:r>
          </a:p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．</a:t>
            </a:r>
            <a:r>
              <a:rPr lang="zh-TW" altLang="en-US" sz="2400">
                <a:solidFill>
                  <a:srgbClr val="FF0000"/>
                </a:solidFill>
              </a:rPr>
              <a:t> 價值觀</a:t>
            </a:r>
          </a:p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．</a:t>
            </a:r>
            <a:r>
              <a:rPr lang="zh-TW" altLang="en-US" sz="2400">
                <a:solidFill>
                  <a:srgbClr val="FF0000"/>
                </a:solidFill>
              </a:rPr>
              <a:t> 職能</a:t>
            </a:r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5181600" y="4191000"/>
            <a:ext cx="533400" cy="228600"/>
          </a:xfrm>
          <a:prstGeom prst="leftRightArrow">
            <a:avLst>
              <a:gd name="adj1" fmla="val 50000"/>
              <a:gd name="adj2" fmla="val 4666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5943600" y="3962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TW" altLang="zh-TW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5715000" y="4038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People</a:t>
            </a:r>
          </a:p>
        </p:txBody>
      </p:sp>
      <p:sp>
        <p:nvSpPr>
          <p:cNvPr id="36874" name="AutoShape 10"/>
          <p:cNvSpPr>
            <a:spLocks noChangeArrowheads="1"/>
          </p:cNvSpPr>
          <p:nvPr/>
        </p:nvSpPr>
        <p:spPr bwMode="auto">
          <a:xfrm>
            <a:off x="4419600" y="54102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4114800" y="59436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Org.</a:t>
            </a:r>
          </a:p>
        </p:txBody>
      </p:sp>
      <p:sp>
        <p:nvSpPr>
          <p:cNvPr id="36876" name="AutoShape 12"/>
          <p:cNvSpPr>
            <a:spLocks noChangeArrowheads="1"/>
          </p:cNvSpPr>
          <p:nvPr/>
        </p:nvSpPr>
        <p:spPr bwMode="auto">
          <a:xfrm>
            <a:off x="3505200" y="4191000"/>
            <a:ext cx="381000" cy="228600"/>
          </a:xfrm>
          <a:prstGeom prst="leftRightArrow">
            <a:avLst>
              <a:gd name="adj1" fmla="val 50000"/>
              <a:gd name="adj2" fmla="val 3333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2514600" y="4114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Job</a:t>
            </a:r>
          </a:p>
        </p:txBody>
      </p:sp>
      <p:sp>
        <p:nvSpPr>
          <p:cNvPr id="36878" name="AutoShape 14"/>
          <p:cNvSpPr>
            <a:spLocks noChangeArrowheads="1"/>
          </p:cNvSpPr>
          <p:nvPr/>
        </p:nvSpPr>
        <p:spPr bwMode="auto">
          <a:xfrm>
            <a:off x="6553200" y="2819400"/>
            <a:ext cx="2286000" cy="12192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en-US" altLang="zh-TW"/>
              <a:t>1.</a:t>
            </a:r>
            <a:r>
              <a:rPr lang="zh-TW" altLang="en-US"/>
              <a:t>同事</a:t>
            </a:r>
          </a:p>
          <a:p>
            <a:r>
              <a:rPr lang="en-US" altLang="zh-TW"/>
              <a:t>2.</a:t>
            </a:r>
            <a:r>
              <a:rPr lang="zh-TW" altLang="en-US"/>
              <a:t>主管</a:t>
            </a:r>
          </a:p>
          <a:p>
            <a:r>
              <a:rPr lang="en-US" altLang="zh-TW"/>
              <a:t>3.</a:t>
            </a:r>
            <a:r>
              <a:rPr lang="zh-TW" altLang="en-US"/>
              <a:t>客戶</a:t>
            </a:r>
          </a:p>
        </p:txBody>
      </p:sp>
      <p:sp>
        <p:nvSpPr>
          <p:cNvPr id="36879" name="AutoShape 15"/>
          <p:cNvSpPr>
            <a:spLocks noChangeArrowheads="1"/>
          </p:cNvSpPr>
          <p:nvPr/>
        </p:nvSpPr>
        <p:spPr bwMode="auto">
          <a:xfrm>
            <a:off x="762000" y="3048000"/>
            <a:ext cx="1752600" cy="1143000"/>
          </a:xfrm>
          <a:prstGeom prst="cloudCallout">
            <a:avLst>
              <a:gd name="adj1" fmla="val 50000"/>
              <a:gd name="adj2" fmla="val 5625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zh-TW" altLang="en-US"/>
              <a:t>職能</a:t>
            </a:r>
          </a:p>
          <a:p>
            <a:r>
              <a:rPr lang="zh-TW" altLang="en-US"/>
              <a:t> </a:t>
            </a:r>
            <a:r>
              <a:rPr lang="en-US" altLang="zh-TW"/>
              <a:t>(K.A.S.O)</a:t>
            </a:r>
          </a:p>
        </p:txBody>
      </p:sp>
      <p:sp>
        <p:nvSpPr>
          <p:cNvPr id="36880" name="AutoShape 16"/>
          <p:cNvSpPr>
            <a:spLocks noChangeArrowheads="1"/>
          </p:cNvSpPr>
          <p:nvPr/>
        </p:nvSpPr>
        <p:spPr bwMode="auto">
          <a:xfrm>
            <a:off x="6248400" y="5334000"/>
            <a:ext cx="2286000" cy="1066800"/>
          </a:xfrm>
          <a:prstGeom prst="cloudCallout">
            <a:avLst>
              <a:gd name="adj1" fmla="val -104583"/>
              <a:gd name="adj2" fmla="val 2559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l"/>
            <a:r>
              <a:rPr lang="en-US" altLang="zh-TW"/>
              <a:t>1.</a:t>
            </a:r>
            <a:r>
              <a:rPr lang="zh-TW" altLang="en-US"/>
              <a:t>組織文化</a:t>
            </a:r>
          </a:p>
          <a:p>
            <a:pPr algn="l"/>
            <a:r>
              <a:rPr lang="en-US" altLang="zh-TW"/>
              <a:t>2.</a:t>
            </a:r>
            <a:r>
              <a:rPr lang="zh-TW" altLang="en-US"/>
              <a:t>發展目標</a:t>
            </a:r>
          </a:p>
          <a:p>
            <a:pPr algn="l"/>
            <a:r>
              <a:rPr lang="en-US" altLang="zh-TW"/>
              <a:t>3.</a:t>
            </a:r>
            <a:r>
              <a:rPr lang="zh-TW" altLang="en-US"/>
              <a:t>政策與流程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B0033-77CA-49E1-984D-C4902CC1DF73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>
                <a:solidFill>
                  <a:schemeClr val="accent2"/>
                </a:solidFill>
              </a:rPr>
              <a:t>What is </a:t>
            </a:r>
            <a:r>
              <a:rPr lang="zh-TW" altLang="en-US" b="1">
                <a:solidFill>
                  <a:schemeClr val="accent2"/>
                </a:solidFill>
              </a:rPr>
              <a:t>職能 </a:t>
            </a:r>
            <a:r>
              <a:rPr lang="en-US" altLang="zh-TW" b="1">
                <a:solidFill>
                  <a:schemeClr val="accent2"/>
                </a:solidFill>
              </a:rPr>
              <a:t>(Competence)?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Spencer &amp; Spencer  (1993) </a:t>
            </a:r>
            <a:r>
              <a:rPr lang="en-US" altLang="zh-TW">
                <a:latin typeface="Arial"/>
              </a:rPr>
              <a:t>–</a:t>
            </a:r>
            <a:endParaRPr lang="en-US" altLang="zh-TW"/>
          </a:p>
          <a:p>
            <a:pPr>
              <a:buFontTx/>
              <a:buNone/>
            </a:pPr>
            <a:r>
              <a:rPr lang="en-US" altLang="zh-TW">
                <a:latin typeface="Arial"/>
              </a:rPr>
              <a:t>“</a:t>
            </a:r>
            <a:r>
              <a:rPr lang="en-US" altLang="zh-TW"/>
              <a:t>Competence at Work</a:t>
            </a:r>
            <a:r>
              <a:rPr lang="en-US" altLang="zh-TW">
                <a:latin typeface="Arial"/>
              </a:rPr>
              <a:t>”</a:t>
            </a:r>
            <a:r>
              <a:rPr lang="en-US" altLang="zh-TW"/>
              <a:t> </a:t>
            </a:r>
          </a:p>
        </p:txBody>
      </p:sp>
      <p:sp>
        <p:nvSpPr>
          <p:cNvPr id="11268" name="Freeform 4"/>
          <p:cNvSpPr>
            <a:spLocks noChangeAspect="1"/>
          </p:cNvSpPr>
          <p:nvPr/>
        </p:nvSpPr>
        <p:spPr bwMode="auto">
          <a:xfrm rot="241029">
            <a:off x="2484438" y="1433513"/>
            <a:ext cx="3141662" cy="5424487"/>
          </a:xfrm>
          <a:custGeom>
            <a:avLst/>
            <a:gdLst/>
            <a:ahLst/>
            <a:cxnLst>
              <a:cxn ang="0">
                <a:pos x="147" y="1881"/>
              </a:cxn>
              <a:cxn ang="0">
                <a:pos x="199" y="1667"/>
              </a:cxn>
              <a:cxn ang="0">
                <a:pos x="288" y="1267"/>
              </a:cxn>
              <a:cxn ang="0">
                <a:pos x="384" y="1089"/>
              </a:cxn>
              <a:cxn ang="0">
                <a:pos x="429" y="1030"/>
              </a:cxn>
              <a:cxn ang="0">
                <a:pos x="473" y="859"/>
              </a:cxn>
              <a:cxn ang="0">
                <a:pos x="540" y="652"/>
              </a:cxn>
              <a:cxn ang="0">
                <a:pos x="599" y="726"/>
              </a:cxn>
              <a:cxn ang="0">
                <a:pos x="673" y="792"/>
              </a:cxn>
              <a:cxn ang="0">
                <a:pos x="717" y="689"/>
              </a:cxn>
              <a:cxn ang="0">
                <a:pos x="740" y="644"/>
              </a:cxn>
              <a:cxn ang="0">
                <a:pos x="777" y="452"/>
              </a:cxn>
              <a:cxn ang="0">
                <a:pos x="821" y="326"/>
              </a:cxn>
              <a:cxn ang="0">
                <a:pos x="866" y="452"/>
              </a:cxn>
              <a:cxn ang="0">
                <a:pos x="895" y="496"/>
              </a:cxn>
              <a:cxn ang="0">
                <a:pos x="910" y="518"/>
              </a:cxn>
              <a:cxn ang="0">
                <a:pos x="1073" y="0"/>
              </a:cxn>
              <a:cxn ang="0">
                <a:pos x="1325" y="422"/>
              </a:cxn>
              <a:cxn ang="0">
                <a:pos x="1428" y="689"/>
              </a:cxn>
              <a:cxn ang="0">
                <a:pos x="1436" y="733"/>
              </a:cxn>
              <a:cxn ang="0">
                <a:pos x="1451" y="755"/>
              </a:cxn>
              <a:cxn ang="0">
                <a:pos x="1525" y="1044"/>
              </a:cxn>
              <a:cxn ang="0">
                <a:pos x="1554" y="1163"/>
              </a:cxn>
              <a:cxn ang="0">
                <a:pos x="1584" y="1252"/>
              </a:cxn>
              <a:cxn ang="0">
                <a:pos x="1621" y="1341"/>
              </a:cxn>
              <a:cxn ang="0">
                <a:pos x="1658" y="1444"/>
              </a:cxn>
              <a:cxn ang="0">
                <a:pos x="1688" y="1474"/>
              </a:cxn>
              <a:cxn ang="0">
                <a:pos x="1740" y="1548"/>
              </a:cxn>
              <a:cxn ang="0">
                <a:pos x="1754" y="1578"/>
              </a:cxn>
              <a:cxn ang="0">
                <a:pos x="1769" y="1600"/>
              </a:cxn>
              <a:cxn ang="0">
                <a:pos x="1806" y="1718"/>
              </a:cxn>
              <a:cxn ang="0">
                <a:pos x="1851" y="1904"/>
              </a:cxn>
              <a:cxn ang="0">
                <a:pos x="1717" y="1926"/>
              </a:cxn>
              <a:cxn ang="0">
                <a:pos x="1436" y="1933"/>
              </a:cxn>
              <a:cxn ang="0">
                <a:pos x="784" y="1970"/>
              </a:cxn>
              <a:cxn ang="0">
                <a:pos x="132" y="1956"/>
              </a:cxn>
              <a:cxn ang="0">
                <a:pos x="155" y="1926"/>
              </a:cxn>
              <a:cxn ang="0">
                <a:pos x="184" y="1852"/>
              </a:cxn>
            </a:cxnLst>
            <a:rect l="0" t="0" r="r" b="b"/>
            <a:pathLst>
              <a:path w="1869" h="2129">
                <a:moveTo>
                  <a:pt x="147" y="1881"/>
                </a:moveTo>
                <a:cubicBezTo>
                  <a:pt x="190" y="1807"/>
                  <a:pt x="187" y="1750"/>
                  <a:pt x="199" y="1667"/>
                </a:cubicBezTo>
                <a:cubicBezTo>
                  <a:pt x="219" y="1533"/>
                  <a:pt x="254" y="1398"/>
                  <a:pt x="288" y="1267"/>
                </a:cubicBezTo>
                <a:cubicBezTo>
                  <a:pt x="305" y="1202"/>
                  <a:pt x="346" y="1142"/>
                  <a:pt x="384" y="1089"/>
                </a:cubicBezTo>
                <a:cubicBezTo>
                  <a:pt x="398" y="1069"/>
                  <a:pt x="429" y="1030"/>
                  <a:pt x="429" y="1030"/>
                </a:cubicBezTo>
                <a:cubicBezTo>
                  <a:pt x="438" y="972"/>
                  <a:pt x="458" y="916"/>
                  <a:pt x="473" y="859"/>
                </a:cubicBezTo>
                <a:cubicBezTo>
                  <a:pt x="491" y="792"/>
                  <a:pt x="500" y="711"/>
                  <a:pt x="540" y="652"/>
                </a:cubicBezTo>
                <a:cubicBezTo>
                  <a:pt x="571" y="673"/>
                  <a:pt x="576" y="698"/>
                  <a:pt x="599" y="726"/>
                </a:cubicBezTo>
                <a:cubicBezTo>
                  <a:pt x="635" y="770"/>
                  <a:pt x="638" y="770"/>
                  <a:pt x="673" y="792"/>
                </a:cubicBezTo>
                <a:cubicBezTo>
                  <a:pt x="710" y="719"/>
                  <a:pt x="696" y="754"/>
                  <a:pt x="717" y="689"/>
                </a:cubicBezTo>
                <a:cubicBezTo>
                  <a:pt x="722" y="673"/>
                  <a:pt x="734" y="660"/>
                  <a:pt x="740" y="644"/>
                </a:cubicBezTo>
                <a:cubicBezTo>
                  <a:pt x="750" y="582"/>
                  <a:pt x="759" y="513"/>
                  <a:pt x="777" y="452"/>
                </a:cubicBezTo>
                <a:cubicBezTo>
                  <a:pt x="789" y="410"/>
                  <a:pt x="808" y="368"/>
                  <a:pt x="821" y="326"/>
                </a:cubicBezTo>
                <a:cubicBezTo>
                  <a:pt x="849" y="366"/>
                  <a:pt x="847" y="408"/>
                  <a:pt x="866" y="452"/>
                </a:cubicBezTo>
                <a:cubicBezTo>
                  <a:pt x="873" y="468"/>
                  <a:pt x="885" y="481"/>
                  <a:pt x="895" y="496"/>
                </a:cubicBezTo>
                <a:cubicBezTo>
                  <a:pt x="900" y="503"/>
                  <a:pt x="910" y="518"/>
                  <a:pt x="910" y="518"/>
                </a:cubicBezTo>
                <a:cubicBezTo>
                  <a:pt x="968" y="347"/>
                  <a:pt x="1018" y="173"/>
                  <a:pt x="1073" y="0"/>
                </a:cubicBezTo>
                <a:cubicBezTo>
                  <a:pt x="1102" y="154"/>
                  <a:pt x="1212" y="311"/>
                  <a:pt x="1325" y="422"/>
                </a:cubicBezTo>
                <a:cubicBezTo>
                  <a:pt x="1355" y="513"/>
                  <a:pt x="1388" y="602"/>
                  <a:pt x="1428" y="689"/>
                </a:cubicBezTo>
                <a:cubicBezTo>
                  <a:pt x="1431" y="704"/>
                  <a:pt x="1431" y="719"/>
                  <a:pt x="1436" y="733"/>
                </a:cubicBezTo>
                <a:cubicBezTo>
                  <a:pt x="1439" y="741"/>
                  <a:pt x="1448" y="747"/>
                  <a:pt x="1451" y="755"/>
                </a:cubicBezTo>
                <a:cubicBezTo>
                  <a:pt x="1480" y="848"/>
                  <a:pt x="1503" y="949"/>
                  <a:pt x="1525" y="1044"/>
                </a:cubicBezTo>
                <a:cubicBezTo>
                  <a:pt x="1534" y="1084"/>
                  <a:pt x="1541" y="1124"/>
                  <a:pt x="1554" y="1163"/>
                </a:cubicBezTo>
                <a:cubicBezTo>
                  <a:pt x="1564" y="1193"/>
                  <a:pt x="1584" y="1252"/>
                  <a:pt x="1584" y="1252"/>
                </a:cubicBezTo>
                <a:cubicBezTo>
                  <a:pt x="1605" y="1386"/>
                  <a:pt x="1569" y="1196"/>
                  <a:pt x="1621" y="1341"/>
                </a:cubicBezTo>
                <a:cubicBezTo>
                  <a:pt x="1633" y="1375"/>
                  <a:pt x="1632" y="1418"/>
                  <a:pt x="1658" y="1444"/>
                </a:cubicBezTo>
                <a:cubicBezTo>
                  <a:pt x="1668" y="1454"/>
                  <a:pt x="1680" y="1463"/>
                  <a:pt x="1688" y="1474"/>
                </a:cubicBezTo>
                <a:cubicBezTo>
                  <a:pt x="1709" y="1501"/>
                  <a:pt x="1714" y="1523"/>
                  <a:pt x="1740" y="1548"/>
                </a:cubicBezTo>
                <a:cubicBezTo>
                  <a:pt x="1745" y="1558"/>
                  <a:pt x="1749" y="1568"/>
                  <a:pt x="1754" y="1578"/>
                </a:cubicBezTo>
                <a:cubicBezTo>
                  <a:pt x="1758" y="1586"/>
                  <a:pt x="1765" y="1592"/>
                  <a:pt x="1769" y="1600"/>
                </a:cubicBezTo>
                <a:cubicBezTo>
                  <a:pt x="1787" y="1634"/>
                  <a:pt x="1794" y="1681"/>
                  <a:pt x="1806" y="1718"/>
                </a:cubicBezTo>
                <a:cubicBezTo>
                  <a:pt x="1814" y="1781"/>
                  <a:pt x="1816" y="1850"/>
                  <a:pt x="1851" y="1904"/>
                </a:cubicBezTo>
                <a:cubicBezTo>
                  <a:pt x="1869" y="1980"/>
                  <a:pt x="1866" y="1926"/>
                  <a:pt x="1717" y="1926"/>
                </a:cubicBezTo>
                <a:cubicBezTo>
                  <a:pt x="1623" y="1926"/>
                  <a:pt x="1530" y="1931"/>
                  <a:pt x="1436" y="1933"/>
                </a:cubicBezTo>
                <a:cubicBezTo>
                  <a:pt x="1219" y="1950"/>
                  <a:pt x="1001" y="1961"/>
                  <a:pt x="784" y="1970"/>
                </a:cubicBezTo>
                <a:cubicBezTo>
                  <a:pt x="567" y="1965"/>
                  <a:pt x="0" y="2129"/>
                  <a:pt x="132" y="1956"/>
                </a:cubicBezTo>
                <a:cubicBezTo>
                  <a:pt x="140" y="1946"/>
                  <a:pt x="148" y="1936"/>
                  <a:pt x="155" y="1926"/>
                </a:cubicBezTo>
                <a:cubicBezTo>
                  <a:pt x="170" y="1904"/>
                  <a:pt x="184" y="1879"/>
                  <a:pt x="184" y="1852"/>
                </a:cubicBezTo>
              </a:path>
            </a:pathLst>
          </a:custGeom>
          <a:noFill/>
          <a:ln w="38100" cmpd="sng">
            <a:solidFill>
              <a:srgbClr val="458F33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zh-TW" altLang="en-US"/>
          </a:p>
        </p:txBody>
      </p:sp>
      <p:sp>
        <p:nvSpPr>
          <p:cNvPr id="11269" name="Rectangle 5" descr="80%"/>
          <p:cNvSpPr>
            <a:spLocks noChangeArrowheads="1"/>
          </p:cNvSpPr>
          <p:nvPr/>
        </p:nvSpPr>
        <p:spPr bwMode="auto">
          <a:xfrm>
            <a:off x="2124075" y="4437063"/>
            <a:ext cx="3600450" cy="85725"/>
          </a:xfrm>
          <a:prstGeom prst="rect">
            <a:avLst/>
          </a:prstGeom>
          <a:pattFill prst="pct80">
            <a:fgClr>
              <a:srgbClr val="92A6E8"/>
            </a:fgClr>
            <a:bgClr>
              <a:srgbClr val="FFFFFF"/>
            </a:bgClr>
          </a:pattFill>
          <a:ln w="9525">
            <a:solidFill>
              <a:srgbClr val="458F33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zh-TW" alt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292725" y="3141663"/>
            <a:ext cx="2087563" cy="7191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Aft>
                <a:spcPts val="238"/>
              </a:spcAft>
            </a:pPr>
            <a:r>
              <a:rPr kumimoji="0" lang="zh-TW" altLang="en-US" sz="2000" b="0">
                <a:solidFill>
                  <a:srgbClr val="008000"/>
                </a:solidFill>
                <a:ea typeface="新細明體" pitchFamily="18" charset="-120"/>
              </a:rPr>
              <a:t>顯而易見的部分</a:t>
            </a:r>
            <a:endParaRPr kumimoji="0" lang="zh-TW" altLang="en-US" sz="2000" b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508625" y="4941888"/>
            <a:ext cx="2159000" cy="431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Aft>
                <a:spcPts val="238"/>
              </a:spcAft>
            </a:pPr>
            <a:r>
              <a:rPr kumimoji="0" lang="zh-TW" altLang="en-US" sz="2000" b="0">
                <a:solidFill>
                  <a:srgbClr val="008000"/>
                </a:solidFill>
                <a:ea typeface="新細明體" pitchFamily="18" charset="-120"/>
              </a:rPr>
              <a:t>內在隱藏的部分</a:t>
            </a:r>
            <a:endParaRPr kumimoji="0" lang="zh-TW" altLang="en-US" sz="2000" b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779838" y="3141663"/>
            <a:ext cx="936625" cy="1079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Aft>
                <a:spcPts val="238"/>
              </a:spcAft>
            </a:pPr>
            <a:r>
              <a:rPr kumimoji="0" lang="en-US" altLang="zh-TW" sz="1100" b="0">
                <a:solidFill>
                  <a:srgbClr val="008000"/>
                </a:solidFill>
                <a:ea typeface="新細明體" pitchFamily="18" charset="-120"/>
              </a:rPr>
              <a:t>  </a:t>
            </a:r>
            <a:r>
              <a:rPr kumimoji="0" lang="zh-TW" altLang="en-US" sz="2000" b="0">
                <a:solidFill>
                  <a:srgbClr val="008000"/>
                </a:solidFill>
                <a:ea typeface="新細明體" pitchFamily="18" charset="-120"/>
              </a:rPr>
              <a:t>技能</a:t>
            </a:r>
          </a:p>
          <a:p>
            <a:pPr algn="l">
              <a:spcAft>
                <a:spcPts val="1200"/>
              </a:spcAft>
            </a:pPr>
            <a:r>
              <a:rPr kumimoji="0" lang="zh-TW" altLang="en-US" sz="2000" b="0">
                <a:solidFill>
                  <a:srgbClr val="008000"/>
                </a:solidFill>
                <a:ea typeface="新細明體" pitchFamily="18" charset="-120"/>
              </a:rPr>
              <a:t>  知識</a:t>
            </a:r>
          </a:p>
          <a:p>
            <a:pPr algn="l">
              <a:spcAft>
                <a:spcPts val="238"/>
              </a:spcAft>
            </a:pPr>
            <a:r>
              <a:rPr kumimoji="0" lang="zh-TW" altLang="en-US" sz="1600" b="0">
                <a:solidFill>
                  <a:srgbClr val="008000"/>
                </a:solidFill>
                <a:ea typeface="新細明體" pitchFamily="18" charset="-120"/>
              </a:rPr>
              <a:t>   </a:t>
            </a:r>
          </a:p>
          <a:p>
            <a:pPr algn="l">
              <a:spcAft>
                <a:spcPts val="238"/>
              </a:spcAft>
            </a:pPr>
            <a:r>
              <a:rPr kumimoji="0" lang="zh-TW" altLang="en-US" sz="1600" b="0">
                <a:solidFill>
                  <a:srgbClr val="008000"/>
                </a:solidFill>
                <a:ea typeface="新細明體" pitchFamily="18" charset="-120"/>
              </a:rPr>
              <a:t>    </a:t>
            </a:r>
          </a:p>
          <a:p>
            <a:pPr algn="l">
              <a:spcAft>
                <a:spcPts val="238"/>
              </a:spcAft>
            </a:pPr>
            <a:r>
              <a:rPr kumimoji="0" lang="zh-TW" altLang="en-US" sz="1600" b="0">
                <a:solidFill>
                  <a:srgbClr val="008000"/>
                </a:solidFill>
                <a:ea typeface="新細明體" pitchFamily="18" charset="-120"/>
              </a:rPr>
              <a:t> </a:t>
            </a:r>
          </a:p>
          <a:p>
            <a:pPr algn="l">
              <a:spcAft>
                <a:spcPts val="238"/>
              </a:spcAft>
            </a:pPr>
            <a:endParaRPr kumimoji="0" lang="en-US" altLang="zh-TW" sz="1600" b="0">
              <a:solidFill>
                <a:srgbClr val="008000"/>
              </a:solidFill>
              <a:ea typeface="新細明體" pitchFamily="18" charset="-12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779838" y="5300663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kumimoji="0" lang="zh-TW" altLang="en-US" sz="2000" b="0">
                <a:solidFill>
                  <a:srgbClr val="008000"/>
                </a:solidFill>
                <a:latin typeface="Arial" pitchFamily="34" charset="0"/>
                <a:ea typeface="新細明體" pitchFamily="18" charset="-120"/>
              </a:rPr>
              <a:t>自我概念</a:t>
            </a:r>
          </a:p>
          <a:p>
            <a:r>
              <a:rPr kumimoji="0" lang="zh-TW" altLang="en-US" sz="2000" b="0">
                <a:solidFill>
                  <a:srgbClr val="008000"/>
                </a:solidFill>
                <a:latin typeface="Arial" pitchFamily="34" charset="0"/>
                <a:ea typeface="新細明體" pitchFamily="18" charset="-120"/>
              </a:rPr>
              <a:t>人格特質</a:t>
            </a:r>
          </a:p>
          <a:p>
            <a:r>
              <a:rPr kumimoji="0" lang="zh-TW" altLang="en-US" sz="2000" b="0">
                <a:solidFill>
                  <a:srgbClr val="008000"/>
                </a:solidFill>
                <a:latin typeface="Arial" pitchFamily="34" charset="0"/>
                <a:ea typeface="新細明體" pitchFamily="18" charset="-120"/>
              </a:rPr>
              <a:t> 動機</a:t>
            </a:r>
            <a:endParaRPr kumimoji="0" lang="zh-TW" altLang="en-US" sz="2000" b="0">
              <a:latin typeface="Arial" pitchFamily="34" charset="0"/>
              <a:ea typeface="新細明體" pitchFamily="18" charset="-120"/>
            </a:endParaRPr>
          </a:p>
          <a:p>
            <a:endParaRPr kumimoji="0" lang="en-US" altLang="zh-TW" sz="2000" b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877050" y="1628775"/>
            <a:ext cx="201612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kumimoji="0" lang="zh-TW" altLang="en-US" sz="2400" b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ea typeface="新細明體" pitchFamily="18" charset="-120"/>
              </a:rPr>
              <a:t>冰山模型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D90B-86A1-4880-B969-1EDCF184FB2F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What is </a:t>
            </a:r>
            <a:r>
              <a:rPr lang="zh-TW" altLang="en-US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職能 </a:t>
            </a:r>
            <a:r>
              <a:rPr lang="en-US" altLang="zh-TW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(Competence)?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4456113"/>
          </a:xfrm>
        </p:spPr>
        <p:txBody>
          <a:bodyPr/>
          <a:lstStyle/>
          <a:p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Swanson (1996) 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和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Parry (1998) 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定義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職能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強調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與組織員工工作表現 </a:t>
            </a:r>
            <a:r>
              <a:rPr lang="zh-TW" altLang="en-US" sz="3200" b="1" dirty="0">
                <a:latin typeface="Verdana"/>
                <a:ea typeface="標楷體" pitchFamily="65" charset="-120"/>
              </a:rPr>
              <a:t>“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直接</a:t>
            </a:r>
            <a:r>
              <a:rPr lang="zh-TW" altLang="en-US" sz="3200" b="1" dirty="0">
                <a:latin typeface="Verdana"/>
                <a:ea typeface="標楷體" pitchFamily="65" charset="-120"/>
              </a:rPr>
              <a:t>”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相關的專業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知識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(Expertise &amp; Knowledge) 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技術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(Skills) 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、及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能力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(Ability)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B7BF-AE20-4905-9704-1F00A0F65192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chemeClr val="accent2"/>
                </a:solidFill>
                <a:ea typeface="標楷體" pitchFamily="65" charset="-120"/>
              </a:rPr>
              <a:t>職能介紹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2743200" y="2286000"/>
            <a:ext cx="3581400" cy="3657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3657600" y="4191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H="1">
            <a:off x="4572000" y="4191000"/>
            <a:ext cx="9144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3657600" y="4191000"/>
            <a:ext cx="9144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114800" y="3200400"/>
            <a:ext cx="106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/>
              <a:t>核心職能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105400" y="5029200"/>
            <a:ext cx="106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/>
              <a:t>管理職能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200400" y="5029200"/>
            <a:ext cx="106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/>
              <a:t>專業職能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4191000" y="44196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400">
                <a:solidFill>
                  <a:srgbClr val="FF0000"/>
                </a:solidFill>
              </a:rPr>
              <a:t>職能</a:t>
            </a:r>
          </a:p>
        </p:txBody>
      </p:sp>
      <p:sp>
        <p:nvSpPr>
          <p:cNvPr id="14352" name="AutoShape 16"/>
          <p:cNvSpPr>
            <a:spLocks/>
          </p:cNvSpPr>
          <p:nvPr/>
        </p:nvSpPr>
        <p:spPr bwMode="auto">
          <a:xfrm>
            <a:off x="914400" y="2590800"/>
            <a:ext cx="1828800" cy="1066800"/>
          </a:xfrm>
          <a:prstGeom prst="borderCallout1">
            <a:avLst>
              <a:gd name="adj1" fmla="val 10713"/>
              <a:gd name="adj2" fmla="val 104167"/>
              <a:gd name="adj3" fmla="val 74556"/>
              <a:gd name="adj4" fmla="val 1656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/>
            <a:r>
              <a:rPr lang="zh-TW" altLang="en-US" b="0"/>
              <a:t>係指整體組織內所有成員所須具備之共同特質</a:t>
            </a:r>
          </a:p>
        </p:txBody>
      </p:sp>
      <p:sp>
        <p:nvSpPr>
          <p:cNvPr id="14353" name="AutoShape 17"/>
          <p:cNvSpPr>
            <a:spLocks/>
          </p:cNvSpPr>
          <p:nvPr/>
        </p:nvSpPr>
        <p:spPr bwMode="auto">
          <a:xfrm>
            <a:off x="6629400" y="3810000"/>
            <a:ext cx="1981200" cy="1752600"/>
          </a:xfrm>
          <a:prstGeom prst="borderCallout1">
            <a:avLst>
              <a:gd name="adj1" fmla="val 6523"/>
              <a:gd name="adj2" fmla="val -3847"/>
              <a:gd name="adj3" fmla="val 64676"/>
              <a:gd name="adj4" fmla="val -3966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/>
            <a:r>
              <a:rPr lang="zh-TW" altLang="en-US" b="0">
                <a:latin typeface="標楷體" pitchFamily="65" charset="-120"/>
              </a:rPr>
              <a:t>係指管理人員為達成工作績效目標並有效扮演管理者角色時</a:t>
            </a:r>
            <a:r>
              <a:rPr lang="en-US" altLang="zh-TW" b="0">
                <a:latin typeface="標楷體" pitchFamily="65" charset="-120"/>
              </a:rPr>
              <a:t>,</a:t>
            </a:r>
            <a:r>
              <a:rPr lang="zh-TW" altLang="en-US" b="0">
                <a:latin typeface="標楷體" pitchFamily="65" charset="-120"/>
              </a:rPr>
              <a:t>所需具備的知識</a:t>
            </a:r>
            <a:r>
              <a:rPr lang="en-US" altLang="zh-TW" b="0">
                <a:latin typeface="標楷體" pitchFamily="65" charset="-120"/>
              </a:rPr>
              <a:t>,</a:t>
            </a:r>
            <a:r>
              <a:rPr lang="zh-TW" altLang="en-US" b="0">
                <a:latin typeface="標楷體" pitchFamily="65" charset="-120"/>
              </a:rPr>
              <a:t>技巧</a:t>
            </a:r>
            <a:r>
              <a:rPr lang="en-US" altLang="zh-TW" b="0">
                <a:latin typeface="標楷體" pitchFamily="65" charset="-120"/>
              </a:rPr>
              <a:t>,</a:t>
            </a:r>
            <a:r>
              <a:rPr lang="zh-TW" altLang="en-US" b="0">
                <a:latin typeface="標楷體" pitchFamily="65" charset="-120"/>
              </a:rPr>
              <a:t>動機與行為</a:t>
            </a:r>
          </a:p>
        </p:txBody>
      </p:sp>
      <p:sp>
        <p:nvSpPr>
          <p:cNvPr id="14354" name="AutoShape 18"/>
          <p:cNvSpPr>
            <a:spLocks/>
          </p:cNvSpPr>
          <p:nvPr/>
        </p:nvSpPr>
        <p:spPr bwMode="auto">
          <a:xfrm>
            <a:off x="581025" y="4914900"/>
            <a:ext cx="2009775" cy="1562100"/>
          </a:xfrm>
          <a:prstGeom prst="borderCallout1">
            <a:avLst>
              <a:gd name="adj1" fmla="val 7315"/>
              <a:gd name="adj2" fmla="val 103792"/>
              <a:gd name="adj3" fmla="val 19208"/>
              <a:gd name="adj4" fmla="val 12393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/>
            <a:r>
              <a:rPr lang="zh-TW" altLang="en-US" b="0"/>
              <a:t>係指不同功能的單位</a:t>
            </a:r>
            <a:r>
              <a:rPr lang="en-US" altLang="zh-TW" b="0"/>
              <a:t>,</a:t>
            </a:r>
            <a:r>
              <a:rPr lang="zh-TW" altLang="en-US" b="0"/>
              <a:t>如</a:t>
            </a:r>
            <a:r>
              <a:rPr lang="en-US" altLang="zh-TW" b="0"/>
              <a:t>:</a:t>
            </a:r>
            <a:r>
              <a:rPr lang="zh-TW" altLang="en-US" b="0"/>
              <a:t>擔任會計或人力資源工作所需具備之特質與專業能力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Celebration">
  <a:themeElements>
    <a:clrScheme name="Celebration">
      <a:dk1>
        <a:srgbClr val="49345F"/>
      </a:dk1>
      <a:lt1>
        <a:srgbClr val="DDD9C3"/>
      </a:lt1>
      <a:dk2>
        <a:srgbClr val="000000"/>
      </a:dk2>
      <a:lt2>
        <a:srgbClr val="FFFFFF"/>
      </a:lt2>
      <a:accent1>
        <a:srgbClr val="310095"/>
      </a:accent1>
      <a:accent2>
        <a:srgbClr val="886286"/>
      </a:accent2>
      <a:accent3>
        <a:srgbClr val="A082F5"/>
      </a:accent3>
      <a:accent4>
        <a:srgbClr val="5061C8"/>
      </a:accent4>
      <a:accent5>
        <a:srgbClr val="00AAAA"/>
      </a:accent5>
      <a:accent6>
        <a:srgbClr val="008040"/>
      </a:accent6>
      <a:hlink>
        <a:srgbClr val="A2A2FF"/>
      </a:hlink>
      <a:folHlink>
        <a:srgbClr val="CF9BF7"/>
      </a:folHlink>
    </a:clrScheme>
    <a:fontScheme name="Celebration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elebr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blipFill rotWithShape="1">
          <a:blip xmlns:r="http://schemas.openxmlformats.org/officeDocument/2006/relationships" r:embed="rId1">
            <a:duotone>
              <a:schemeClr val="phClr">
                <a:tint val="30000"/>
                <a:satMod val="175000"/>
              </a:schemeClr>
              <a:schemeClr val="phClr">
                <a:shade val="50000"/>
                <a:satMod val="115000"/>
              </a:schemeClr>
            </a:duotone>
          </a:blip>
          <a:tile tx="0" ty="0" sx="80000" sy="8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innerShdw blurRad="76200">
              <a:srgbClr val="000000">
                <a:alpha val="50000"/>
              </a:srgbClr>
            </a:innerShdw>
          </a:effectLst>
          <a:scene3d>
            <a:camera prst="orthographicFront">
              <a:rot lat="0" lon="0" rev="0"/>
            </a:camera>
            <a:lightRig rig="soft" dir="t">
              <a:rot lat="0" lon="0" rev="7800000"/>
            </a:lightRig>
          </a:scene3d>
          <a:sp3d>
            <a:bevelT w="63500" h="38100" prst="relaxedInset"/>
          </a:sp3d>
        </a:effectStyle>
      </a:effectStyleLst>
      <a:bgFillStyleLst>
        <a:blipFill rotWithShape="1">
          <a:blip xmlns:r="http://schemas.openxmlformats.org/officeDocument/2006/relationships" r:embed="rId2">
            <a:duotone>
              <a:schemeClr val="phClr">
                <a:tint val="80000"/>
                <a:satMod val="300000"/>
                <a:lumMod val="110000"/>
              </a:schemeClr>
              <a:schemeClr val="phClr">
                <a:shade val="50000"/>
                <a:satMod val="13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atMod val="115000"/>
              </a:schemeClr>
              <a:schemeClr val="phClr">
                <a:shade val="80000"/>
                <a:sat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tint val="80000"/>
                <a:satMod val="115000"/>
              </a:schemeClr>
              <a:schemeClr val="phClr">
                <a:shade val="80000"/>
                <a:satMod val="11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Celebration</Template>
  <TotalTime>110</TotalTime>
  <Words>918</Words>
  <Application>Microsoft Office PowerPoint</Application>
  <PresentationFormat>如螢幕大小 (4:3)</PresentationFormat>
  <Paragraphs>258</Paragraphs>
  <Slides>23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Celebration</vt:lpstr>
      <vt:lpstr>產業人才需求 及人才核心競爭力</vt:lpstr>
      <vt:lpstr>產業人才需求 及人才核心競爭力</vt:lpstr>
      <vt:lpstr>Q1:企業在「人才發展」 所面臨的問題？</vt:lpstr>
      <vt:lpstr>課程目標</vt:lpstr>
      <vt:lpstr>職能(Competency)的應用領域</vt:lpstr>
      <vt:lpstr>選擇人才應觀察的三個構面</vt:lpstr>
      <vt:lpstr>What is 職能 (Competence)?</vt:lpstr>
      <vt:lpstr>What is 職能 (Competence)?</vt:lpstr>
      <vt:lpstr>職能介紹</vt:lpstr>
      <vt:lpstr>Q2:職能模式與人才發展的關聯性？ </vt:lpstr>
      <vt:lpstr>訓練績效與訓練品質</vt:lpstr>
      <vt:lpstr>組織績效分析</vt:lpstr>
      <vt:lpstr>職能分析</vt:lpstr>
      <vt:lpstr>職能模式的評鑑</vt:lpstr>
      <vt:lpstr>LCA(領導力)所涵蓋的構面</vt:lpstr>
      <vt:lpstr>職能發展流程圖</vt:lpstr>
      <vt:lpstr>績效潛力矩陣-定義人才</vt:lpstr>
      <vt:lpstr>跟組織競爭力連結 各BG績效指標與競爭力九宮格</vt:lpstr>
      <vt:lpstr>那個BG有問題,人才競爭力的策略思考</vt:lpstr>
      <vt:lpstr>萃取成功者DNA</vt:lpstr>
      <vt:lpstr>結語</vt:lpstr>
      <vt:lpstr>參考資料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產業人才需求 及人才核心競爭力</dc:title>
  <dc:creator>初子123chu</dc:creator>
  <cp:lastModifiedBy>USER</cp:lastModifiedBy>
  <cp:revision>7</cp:revision>
  <dcterms:created xsi:type="dcterms:W3CDTF">2014-10-28T00:29:56Z</dcterms:created>
  <dcterms:modified xsi:type="dcterms:W3CDTF">2014-10-29T01:18:53Z</dcterms:modified>
</cp:coreProperties>
</file>